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notesMasterIdLst>
    <p:notesMasterId r:id="rId26"/>
  </p:notesMasterIdLst>
  <p:sldIdLst>
    <p:sldId id="330" r:id="rId5"/>
    <p:sldId id="329" r:id="rId6"/>
    <p:sldId id="5094" r:id="rId7"/>
    <p:sldId id="328" r:id="rId8"/>
    <p:sldId id="331" r:id="rId9"/>
    <p:sldId id="327" r:id="rId10"/>
    <p:sldId id="264" r:id="rId11"/>
    <p:sldId id="266" r:id="rId12"/>
    <p:sldId id="334" r:id="rId13"/>
    <p:sldId id="332" r:id="rId14"/>
    <p:sldId id="5095" r:id="rId15"/>
    <p:sldId id="5087" r:id="rId16"/>
    <p:sldId id="333" r:id="rId17"/>
    <p:sldId id="5088" r:id="rId18"/>
    <p:sldId id="5132" r:id="rId19"/>
    <p:sldId id="5089" r:id="rId20"/>
    <p:sldId id="5091" r:id="rId21"/>
    <p:sldId id="5090" r:id="rId22"/>
    <p:sldId id="5116" r:id="rId23"/>
    <p:sldId id="5135" r:id="rId24"/>
    <p:sldId id="5093" r:id="rId25"/>
  </p:sldIdLst>
  <p:sldSz cx="12192000" cy="6858000"/>
  <p:notesSz cx="71024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akos, Teresa" initials="ST" lastIdx="12" clrIdx="0">
    <p:extLst>
      <p:ext uri="{19B8F6BF-5375-455C-9EA6-DF929625EA0E}">
        <p15:presenceInfo xmlns:p15="http://schemas.microsoft.com/office/powerpoint/2012/main" userId="S::teresa.szakos@disney.com::02974426-2778-4b48-9881-d81f8341cfa6" providerId="AD"/>
      </p:ext>
    </p:extLst>
  </p:cmAuthor>
  <p:cmAuthor id="2" name="Demarco, Mark A." initials="DA" lastIdx="6" clrIdx="1">
    <p:extLst>
      <p:ext uri="{19B8F6BF-5375-455C-9EA6-DF929625EA0E}">
        <p15:presenceInfo xmlns:p15="http://schemas.microsoft.com/office/powerpoint/2012/main" userId="S::mark.a.demarco@disney.com::06c062a3-94d5-4bed-bbe6-06a7abd8c9b2" providerId="AD"/>
      </p:ext>
    </p:extLst>
  </p:cmAuthor>
  <p:cmAuthor id="3" name="Donahou, Curtis" initials="DC" lastIdx="2" clrIdx="2">
    <p:extLst>
      <p:ext uri="{19B8F6BF-5375-455C-9EA6-DF929625EA0E}">
        <p15:presenceInfo xmlns:p15="http://schemas.microsoft.com/office/powerpoint/2012/main" userId="S::curtis.donahou@disney.com::eb6297cd-8d7a-4745-9637-4bef9efbdc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07" autoAdjust="0"/>
    <p:restoredTop sz="81339" autoAdjust="0"/>
  </p:normalViewPr>
  <p:slideViewPr>
    <p:cSldViewPr snapToGrid="0">
      <p:cViewPr varScale="1">
        <p:scale>
          <a:sx n="67" d="100"/>
          <a:sy n="67" d="100"/>
        </p:scale>
        <p:origin x="117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f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4CAE13-09B5-49B0-BEF1-BAE1E866DCD2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E9A3D89-13D8-4DD6-B62C-5E7768E818B9}">
      <dgm:prSet phldrT="[Text]"/>
      <dgm:spPr>
        <a:solidFill>
          <a:schemeClr val="accent1"/>
        </a:solidFill>
      </dgm:spPr>
      <dgm:t>
        <a:bodyPr/>
        <a:lstStyle/>
        <a:p>
          <a:r>
            <a:rPr lang="en-US" b="1" dirty="0"/>
            <a:t>Cutting-Grinding Sanding-Sweeping</a:t>
          </a:r>
        </a:p>
      </dgm:t>
    </dgm:pt>
    <dgm:pt modelId="{74204597-99DE-4D21-9E13-2D63EAE89C3E}" type="parTrans" cxnId="{54B94ECB-53AD-46E6-A897-6BD5D12B04BA}">
      <dgm:prSet/>
      <dgm:spPr/>
      <dgm:t>
        <a:bodyPr/>
        <a:lstStyle/>
        <a:p>
          <a:endParaRPr lang="en-US"/>
        </a:p>
      </dgm:t>
    </dgm:pt>
    <dgm:pt modelId="{76A1058B-5D17-4E71-8FBB-75510D6CF35A}" type="sibTrans" cxnId="{54B94ECB-53AD-46E6-A897-6BD5D12B04BA}">
      <dgm:prSet/>
      <dgm:spPr/>
      <dgm:t>
        <a:bodyPr/>
        <a:lstStyle/>
        <a:p>
          <a:endParaRPr lang="en-US"/>
        </a:p>
      </dgm:t>
    </dgm:pt>
    <dgm:pt modelId="{4D623892-9116-4C0D-BED0-A17B8BD94BC9}" type="asst">
      <dgm:prSet phldrT="[Text]"/>
      <dgm:spPr>
        <a:solidFill>
          <a:schemeClr val="accent1"/>
        </a:solidFill>
      </dgm:spPr>
      <dgm:t>
        <a:bodyPr/>
        <a:lstStyle/>
        <a:p>
          <a:r>
            <a:rPr lang="en-US" b="1" dirty="0"/>
            <a:t>Pressure Washing</a:t>
          </a:r>
        </a:p>
      </dgm:t>
    </dgm:pt>
    <dgm:pt modelId="{019F4949-6F7B-484B-94C2-79334067A47B}" type="parTrans" cxnId="{8319452F-C7AD-4BDC-B223-1D7D935A1DDB}">
      <dgm:prSet/>
      <dgm:spPr/>
      <dgm:t>
        <a:bodyPr/>
        <a:lstStyle/>
        <a:p>
          <a:endParaRPr lang="en-US"/>
        </a:p>
      </dgm:t>
    </dgm:pt>
    <dgm:pt modelId="{13D96652-0453-44E3-8633-AB2E8B8F0E76}" type="sibTrans" cxnId="{8319452F-C7AD-4BDC-B223-1D7D935A1DDB}">
      <dgm:prSet/>
      <dgm:spPr/>
      <dgm:t>
        <a:bodyPr/>
        <a:lstStyle/>
        <a:p>
          <a:endParaRPr lang="en-US"/>
        </a:p>
      </dgm:t>
    </dgm:pt>
    <dgm:pt modelId="{D38C1836-C94A-43FB-8A18-B5F326C10628}">
      <dgm:prSet phldrT="[Text]"/>
      <dgm:spPr>
        <a:solidFill>
          <a:schemeClr val="accent1"/>
        </a:solidFill>
      </dgm:spPr>
      <dgm:t>
        <a:bodyPr/>
        <a:lstStyle/>
        <a:p>
          <a:r>
            <a:rPr lang="en-US" b="1" dirty="0"/>
            <a:t>Smoking/Vaping</a:t>
          </a:r>
        </a:p>
      </dgm:t>
    </dgm:pt>
    <dgm:pt modelId="{4E23C58D-6127-48CD-A079-387DE552C464}" type="parTrans" cxnId="{9C3CB1A5-E5D7-4B20-82C2-6FBAE95D0800}">
      <dgm:prSet/>
      <dgm:spPr/>
      <dgm:t>
        <a:bodyPr/>
        <a:lstStyle/>
        <a:p>
          <a:endParaRPr lang="en-US"/>
        </a:p>
      </dgm:t>
    </dgm:pt>
    <dgm:pt modelId="{1EB38DC7-8BAB-4236-A7DC-23830E4F8425}" type="sibTrans" cxnId="{9C3CB1A5-E5D7-4B20-82C2-6FBAE95D0800}">
      <dgm:prSet/>
      <dgm:spPr/>
      <dgm:t>
        <a:bodyPr/>
        <a:lstStyle/>
        <a:p>
          <a:endParaRPr lang="en-US"/>
        </a:p>
      </dgm:t>
    </dgm:pt>
    <dgm:pt modelId="{5EEAEA1F-8A4E-41F5-9239-F02D1DF315D5}">
      <dgm:prSet phldrT="[Text]"/>
      <dgm:spPr>
        <a:solidFill>
          <a:schemeClr val="accent1"/>
        </a:solidFill>
      </dgm:spPr>
      <dgm:t>
        <a:bodyPr/>
        <a:lstStyle/>
        <a:p>
          <a:r>
            <a:rPr lang="en-US" b="1" dirty="0"/>
            <a:t>Welding/Soldering</a:t>
          </a:r>
        </a:p>
      </dgm:t>
    </dgm:pt>
    <dgm:pt modelId="{3E5B192C-743D-4666-89E9-39A13437FE3C}" type="parTrans" cxnId="{A765DE1D-4815-403F-9B5F-4F1CB84C4A23}">
      <dgm:prSet/>
      <dgm:spPr/>
      <dgm:t>
        <a:bodyPr/>
        <a:lstStyle/>
        <a:p>
          <a:endParaRPr lang="en-US"/>
        </a:p>
      </dgm:t>
    </dgm:pt>
    <dgm:pt modelId="{31CC1E05-44CD-454A-9E52-C7B7BD9CE68A}" type="sibTrans" cxnId="{A765DE1D-4815-403F-9B5F-4F1CB84C4A23}">
      <dgm:prSet/>
      <dgm:spPr/>
      <dgm:t>
        <a:bodyPr/>
        <a:lstStyle/>
        <a:p>
          <a:endParaRPr lang="en-US"/>
        </a:p>
      </dgm:t>
    </dgm:pt>
    <dgm:pt modelId="{5530DE1B-2290-4E02-B2A1-5EE65CBC321B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Sprinkler System Filling-Draining Broken Head</a:t>
          </a:r>
        </a:p>
      </dgm:t>
    </dgm:pt>
    <dgm:pt modelId="{02A0B713-3CCA-4F0E-8305-D567E18DDE25}" type="parTrans" cxnId="{F0AC08B8-7050-4EE4-8207-DA59E1B694F4}">
      <dgm:prSet/>
      <dgm:spPr/>
      <dgm:t>
        <a:bodyPr/>
        <a:lstStyle/>
        <a:p>
          <a:endParaRPr lang="en-US"/>
        </a:p>
      </dgm:t>
    </dgm:pt>
    <dgm:pt modelId="{7B282811-D966-4CF2-B963-851B6624F0BB}" type="sibTrans" cxnId="{F0AC08B8-7050-4EE4-8207-DA59E1B694F4}">
      <dgm:prSet/>
      <dgm:spPr/>
      <dgm:t>
        <a:bodyPr/>
        <a:lstStyle/>
        <a:p>
          <a:endParaRPr lang="en-US"/>
        </a:p>
      </dgm:t>
    </dgm:pt>
    <dgm:pt modelId="{E9F01DEE-ED52-47D7-BD06-3E2705F306F4}" type="pres">
      <dgm:prSet presAssocID="{1D4CAE13-09B5-49B0-BEF1-BAE1E866DCD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8FA4AD7-80BF-4C6D-A976-E1C47485BEEA}" type="pres">
      <dgm:prSet presAssocID="{9E9A3D89-13D8-4DD6-B62C-5E7768E818B9}" presName="hierRoot1" presStyleCnt="0">
        <dgm:presLayoutVars>
          <dgm:hierBranch val="init"/>
        </dgm:presLayoutVars>
      </dgm:prSet>
      <dgm:spPr/>
    </dgm:pt>
    <dgm:pt modelId="{2E3CF343-7C37-465D-AA64-5E330D6A8F63}" type="pres">
      <dgm:prSet presAssocID="{9E9A3D89-13D8-4DD6-B62C-5E7768E818B9}" presName="rootComposite1" presStyleCnt="0"/>
      <dgm:spPr/>
    </dgm:pt>
    <dgm:pt modelId="{F43C6335-2BC0-4D0C-B82B-A63708AC4401}" type="pres">
      <dgm:prSet presAssocID="{9E9A3D89-13D8-4DD6-B62C-5E7768E818B9}" presName="rootText1" presStyleLbl="node0" presStyleIdx="0" presStyleCnt="5" custLinFactY="-100000" custLinFactNeighborX="9387" custLinFactNeighborY="-133628">
        <dgm:presLayoutVars>
          <dgm:chPref val="3"/>
        </dgm:presLayoutVars>
      </dgm:prSet>
      <dgm:spPr/>
    </dgm:pt>
    <dgm:pt modelId="{37C84BA7-17F3-4FBC-BE11-ADCCEA6DC845}" type="pres">
      <dgm:prSet presAssocID="{9E9A3D89-13D8-4DD6-B62C-5E7768E818B9}" presName="rootConnector1" presStyleLbl="node1" presStyleIdx="0" presStyleCnt="0"/>
      <dgm:spPr/>
    </dgm:pt>
    <dgm:pt modelId="{CCE3211B-FA6B-4E04-A203-09C8312C362C}" type="pres">
      <dgm:prSet presAssocID="{9E9A3D89-13D8-4DD6-B62C-5E7768E818B9}" presName="hierChild2" presStyleCnt="0"/>
      <dgm:spPr/>
    </dgm:pt>
    <dgm:pt modelId="{AB7523F9-4D37-4599-83BF-9BB1F04A8306}" type="pres">
      <dgm:prSet presAssocID="{9E9A3D89-13D8-4DD6-B62C-5E7768E818B9}" presName="hierChild3" presStyleCnt="0"/>
      <dgm:spPr/>
    </dgm:pt>
    <dgm:pt modelId="{1C9C9481-294E-4C3A-8DED-F2B270EBC801}" type="pres">
      <dgm:prSet presAssocID="{4D623892-9116-4C0D-BED0-A17B8BD94BC9}" presName="hierRoot1" presStyleCnt="0">
        <dgm:presLayoutVars>
          <dgm:hierBranch val="init"/>
        </dgm:presLayoutVars>
      </dgm:prSet>
      <dgm:spPr/>
    </dgm:pt>
    <dgm:pt modelId="{AE0FDD47-175F-473A-ABE2-0F98BC9EF864}" type="pres">
      <dgm:prSet presAssocID="{4D623892-9116-4C0D-BED0-A17B8BD94BC9}" presName="rootComposite1" presStyleCnt="0"/>
      <dgm:spPr/>
    </dgm:pt>
    <dgm:pt modelId="{93D441FA-6A14-4EC2-B6D4-123CBA8DBB62}" type="pres">
      <dgm:prSet presAssocID="{4D623892-9116-4C0D-BED0-A17B8BD94BC9}" presName="rootText1" presStyleLbl="node0" presStyleIdx="1" presStyleCnt="5" custScaleX="106793" custScaleY="96868" custLinFactY="-100000" custLinFactNeighborX="606" custLinFactNeighborY="-131771">
        <dgm:presLayoutVars>
          <dgm:chPref val="3"/>
        </dgm:presLayoutVars>
      </dgm:prSet>
      <dgm:spPr/>
    </dgm:pt>
    <dgm:pt modelId="{2F085137-DC79-4BD5-B429-E61DF1AC6DCA}" type="pres">
      <dgm:prSet presAssocID="{4D623892-9116-4C0D-BED0-A17B8BD94BC9}" presName="rootConnector1" presStyleLbl="asst0" presStyleIdx="0" presStyleCnt="0"/>
      <dgm:spPr/>
    </dgm:pt>
    <dgm:pt modelId="{A6F4DC5E-6AD4-4794-8F59-BA85E0948B58}" type="pres">
      <dgm:prSet presAssocID="{4D623892-9116-4C0D-BED0-A17B8BD94BC9}" presName="hierChild2" presStyleCnt="0"/>
      <dgm:spPr/>
    </dgm:pt>
    <dgm:pt modelId="{726351C0-C91E-40E1-B570-3D07E8FF5DA0}" type="pres">
      <dgm:prSet presAssocID="{4D623892-9116-4C0D-BED0-A17B8BD94BC9}" presName="hierChild3" presStyleCnt="0"/>
      <dgm:spPr/>
    </dgm:pt>
    <dgm:pt modelId="{A70FE0D8-8248-4929-B9B9-AD0E240A4C96}" type="pres">
      <dgm:prSet presAssocID="{D38C1836-C94A-43FB-8A18-B5F326C10628}" presName="hierRoot1" presStyleCnt="0">
        <dgm:presLayoutVars>
          <dgm:hierBranch val="init"/>
        </dgm:presLayoutVars>
      </dgm:prSet>
      <dgm:spPr/>
    </dgm:pt>
    <dgm:pt modelId="{C05B240C-4680-4CA4-830F-7F581C310FA9}" type="pres">
      <dgm:prSet presAssocID="{D38C1836-C94A-43FB-8A18-B5F326C10628}" presName="rootComposite1" presStyleCnt="0"/>
      <dgm:spPr/>
    </dgm:pt>
    <dgm:pt modelId="{653F9587-6A0B-40EB-AB3A-77D70E7D601B}" type="pres">
      <dgm:prSet presAssocID="{D38C1836-C94A-43FB-8A18-B5F326C10628}" presName="rootText1" presStyleLbl="node0" presStyleIdx="2" presStyleCnt="5" custLinFactY="-100000" custLinFactNeighborX="-10045" custLinFactNeighborY="-132542">
        <dgm:presLayoutVars>
          <dgm:chPref val="3"/>
        </dgm:presLayoutVars>
      </dgm:prSet>
      <dgm:spPr/>
    </dgm:pt>
    <dgm:pt modelId="{6C7CDC89-7B7A-4702-8316-1DD5D070319C}" type="pres">
      <dgm:prSet presAssocID="{D38C1836-C94A-43FB-8A18-B5F326C10628}" presName="rootConnector1" presStyleLbl="node1" presStyleIdx="0" presStyleCnt="0"/>
      <dgm:spPr/>
    </dgm:pt>
    <dgm:pt modelId="{FAA2E3A4-FD88-4A99-92AE-8982385F6662}" type="pres">
      <dgm:prSet presAssocID="{D38C1836-C94A-43FB-8A18-B5F326C10628}" presName="hierChild2" presStyleCnt="0"/>
      <dgm:spPr/>
    </dgm:pt>
    <dgm:pt modelId="{7493D29F-9F52-48F8-A3A6-D6DB4365AECA}" type="pres">
      <dgm:prSet presAssocID="{D38C1836-C94A-43FB-8A18-B5F326C10628}" presName="hierChild3" presStyleCnt="0"/>
      <dgm:spPr/>
    </dgm:pt>
    <dgm:pt modelId="{48BA49BC-35DE-48B7-88F4-1DFF1F15DF3E}" type="pres">
      <dgm:prSet presAssocID="{5EEAEA1F-8A4E-41F5-9239-F02D1DF315D5}" presName="hierRoot1" presStyleCnt="0">
        <dgm:presLayoutVars>
          <dgm:hierBranch val="init"/>
        </dgm:presLayoutVars>
      </dgm:prSet>
      <dgm:spPr/>
    </dgm:pt>
    <dgm:pt modelId="{72B56BE7-8A42-4217-808D-28164C3BE016}" type="pres">
      <dgm:prSet presAssocID="{5EEAEA1F-8A4E-41F5-9239-F02D1DF315D5}" presName="rootComposite1" presStyleCnt="0"/>
      <dgm:spPr/>
    </dgm:pt>
    <dgm:pt modelId="{CEABEFFF-5F33-458C-A7F2-88C6C4457515}" type="pres">
      <dgm:prSet presAssocID="{5EEAEA1F-8A4E-41F5-9239-F02D1DF315D5}" presName="rootText1" presStyleLbl="node0" presStyleIdx="3" presStyleCnt="5" custLinFactY="-100000" custLinFactNeighborX="-20884" custLinFactNeighborY="-130698">
        <dgm:presLayoutVars>
          <dgm:chPref val="3"/>
        </dgm:presLayoutVars>
      </dgm:prSet>
      <dgm:spPr/>
    </dgm:pt>
    <dgm:pt modelId="{FFAE7676-E3D7-4322-BE4B-1013DF8640FA}" type="pres">
      <dgm:prSet presAssocID="{5EEAEA1F-8A4E-41F5-9239-F02D1DF315D5}" presName="rootConnector1" presStyleLbl="node1" presStyleIdx="0" presStyleCnt="0"/>
      <dgm:spPr/>
    </dgm:pt>
    <dgm:pt modelId="{863BD1E6-541C-43E7-A87D-57A98BA67191}" type="pres">
      <dgm:prSet presAssocID="{5EEAEA1F-8A4E-41F5-9239-F02D1DF315D5}" presName="hierChild2" presStyleCnt="0"/>
      <dgm:spPr/>
    </dgm:pt>
    <dgm:pt modelId="{645F6526-ECAE-4802-B044-BA829079C75C}" type="pres">
      <dgm:prSet presAssocID="{5EEAEA1F-8A4E-41F5-9239-F02D1DF315D5}" presName="hierChild3" presStyleCnt="0"/>
      <dgm:spPr/>
    </dgm:pt>
    <dgm:pt modelId="{E5793B2B-BDF0-49C3-A8C3-828E37E5EEA8}" type="pres">
      <dgm:prSet presAssocID="{5530DE1B-2290-4E02-B2A1-5EE65CBC321B}" presName="hierRoot1" presStyleCnt="0">
        <dgm:presLayoutVars>
          <dgm:hierBranch val="init"/>
        </dgm:presLayoutVars>
      </dgm:prSet>
      <dgm:spPr/>
    </dgm:pt>
    <dgm:pt modelId="{472D0ECB-8DAC-4282-BFDE-4EE6FFE1705D}" type="pres">
      <dgm:prSet presAssocID="{5530DE1B-2290-4E02-B2A1-5EE65CBC321B}" presName="rootComposite1" presStyleCnt="0"/>
      <dgm:spPr/>
    </dgm:pt>
    <dgm:pt modelId="{7EDDFABB-B077-4102-A904-A784D5BC5991}" type="pres">
      <dgm:prSet presAssocID="{5530DE1B-2290-4E02-B2A1-5EE65CBC321B}" presName="rootText1" presStyleLbl="node0" presStyleIdx="4" presStyleCnt="5" custScaleX="152856" custLinFactY="-100000" custLinFactNeighborX="-27482" custLinFactNeighborY="-130672">
        <dgm:presLayoutVars>
          <dgm:chPref val="3"/>
        </dgm:presLayoutVars>
      </dgm:prSet>
      <dgm:spPr/>
    </dgm:pt>
    <dgm:pt modelId="{C3D55AE2-343F-4C1B-B49C-82F93D68FFED}" type="pres">
      <dgm:prSet presAssocID="{5530DE1B-2290-4E02-B2A1-5EE65CBC321B}" presName="rootConnector1" presStyleLbl="node1" presStyleIdx="0" presStyleCnt="0"/>
      <dgm:spPr/>
    </dgm:pt>
    <dgm:pt modelId="{C489F2FC-16EE-4AB1-BC8A-5BFE1039AB6C}" type="pres">
      <dgm:prSet presAssocID="{5530DE1B-2290-4E02-B2A1-5EE65CBC321B}" presName="hierChild2" presStyleCnt="0"/>
      <dgm:spPr/>
    </dgm:pt>
    <dgm:pt modelId="{A21E36AE-FBF5-436F-A6F9-D40662A80AE8}" type="pres">
      <dgm:prSet presAssocID="{5530DE1B-2290-4E02-B2A1-5EE65CBC321B}" presName="hierChild3" presStyleCnt="0"/>
      <dgm:spPr/>
    </dgm:pt>
  </dgm:ptLst>
  <dgm:cxnLst>
    <dgm:cxn modelId="{6564A103-E72A-4B65-9830-94C0BD61926C}" type="presOf" srcId="{5530DE1B-2290-4E02-B2A1-5EE65CBC321B}" destId="{C3D55AE2-343F-4C1B-B49C-82F93D68FFED}" srcOrd="1" destOrd="0" presId="urn:microsoft.com/office/officeart/2005/8/layout/orgChart1"/>
    <dgm:cxn modelId="{DE5A1618-69F2-4A34-A992-EAD54B506585}" type="presOf" srcId="{4D623892-9116-4C0D-BED0-A17B8BD94BC9}" destId="{93D441FA-6A14-4EC2-B6D4-123CBA8DBB62}" srcOrd="0" destOrd="0" presId="urn:microsoft.com/office/officeart/2005/8/layout/orgChart1"/>
    <dgm:cxn modelId="{A765DE1D-4815-403F-9B5F-4F1CB84C4A23}" srcId="{1D4CAE13-09B5-49B0-BEF1-BAE1E866DCD2}" destId="{5EEAEA1F-8A4E-41F5-9239-F02D1DF315D5}" srcOrd="3" destOrd="0" parTransId="{3E5B192C-743D-4666-89E9-39A13437FE3C}" sibTransId="{31CC1E05-44CD-454A-9E52-C7B7BD9CE68A}"/>
    <dgm:cxn modelId="{8319452F-C7AD-4BDC-B223-1D7D935A1DDB}" srcId="{1D4CAE13-09B5-49B0-BEF1-BAE1E866DCD2}" destId="{4D623892-9116-4C0D-BED0-A17B8BD94BC9}" srcOrd="1" destOrd="0" parTransId="{019F4949-6F7B-484B-94C2-79334067A47B}" sibTransId="{13D96652-0453-44E3-8633-AB2E8B8F0E76}"/>
    <dgm:cxn modelId="{ED61D13B-02B7-44F9-BF64-C9574FDC8974}" type="presOf" srcId="{4D623892-9116-4C0D-BED0-A17B8BD94BC9}" destId="{2F085137-DC79-4BD5-B429-E61DF1AC6DCA}" srcOrd="1" destOrd="0" presId="urn:microsoft.com/office/officeart/2005/8/layout/orgChart1"/>
    <dgm:cxn modelId="{279B3B51-BA42-49BD-8882-D54712C7DBE3}" type="presOf" srcId="{D38C1836-C94A-43FB-8A18-B5F326C10628}" destId="{6C7CDC89-7B7A-4702-8316-1DD5D070319C}" srcOrd="1" destOrd="0" presId="urn:microsoft.com/office/officeart/2005/8/layout/orgChart1"/>
    <dgm:cxn modelId="{8792CE72-83FF-4E71-A379-0CA98DAA3096}" type="presOf" srcId="{D38C1836-C94A-43FB-8A18-B5F326C10628}" destId="{653F9587-6A0B-40EB-AB3A-77D70E7D601B}" srcOrd="0" destOrd="0" presId="urn:microsoft.com/office/officeart/2005/8/layout/orgChart1"/>
    <dgm:cxn modelId="{AF86AA7E-5B39-4A48-B60B-E7B6D2FD7B72}" type="presOf" srcId="{9E9A3D89-13D8-4DD6-B62C-5E7768E818B9}" destId="{37C84BA7-17F3-4FBC-BE11-ADCCEA6DC845}" srcOrd="1" destOrd="0" presId="urn:microsoft.com/office/officeart/2005/8/layout/orgChart1"/>
    <dgm:cxn modelId="{DB25508D-2D1E-4521-B39A-9416E29FF7D9}" type="presOf" srcId="{1D4CAE13-09B5-49B0-BEF1-BAE1E866DCD2}" destId="{E9F01DEE-ED52-47D7-BD06-3E2705F306F4}" srcOrd="0" destOrd="0" presId="urn:microsoft.com/office/officeart/2005/8/layout/orgChart1"/>
    <dgm:cxn modelId="{9C3CB1A5-E5D7-4B20-82C2-6FBAE95D0800}" srcId="{1D4CAE13-09B5-49B0-BEF1-BAE1E866DCD2}" destId="{D38C1836-C94A-43FB-8A18-B5F326C10628}" srcOrd="2" destOrd="0" parTransId="{4E23C58D-6127-48CD-A079-387DE552C464}" sibTransId="{1EB38DC7-8BAB-4236-A7DC-23830E4F8425}"/>
    <dgm:cxn modelId="{F0AC08B8-7050-4EE4-8207-DA59E1B694F4}" srcId="{1D4CAE13-09B5-49B0-BEF1-BAE1E866DCD2}" destId="{5530DE1B-2290-4E02-B2A1-5EE65CBC321B}" srcOrd="4" destOrd="0" parTransId="{02A0B713-3CCA-4F0E-8305-D567E18DDE25}" sibTransId="{7B282811-D966-4CF2-B963-851B6624F0BB}"/>
    <dgm:cxn modelId="{8656BCCA-C20A-4147-9A8D-2685FB8BFDEB}" type="presOf" srcId="{9E9A3D89-13D8-4DD6-B62C-5E7768E818B9}" destId="{F43C6335-2BC0-4D0C-B82B-A63708AC4401}" srcOrd="0" destOrd="0" presId="urn:microsoft.com/office/officeart/2005/8/layout/orgChart1"/>
    <dgm:cxn modelId="{54B94ECB-53AD-46E6-A897-6BD5D12B04BA}" srcId="{1D4CAE13-09B5-49B0-BEF1-BAE1E866DCD2}" destId="{9E9A3D89-13D8-4DD6-B62C-5E7768E818B9}" srcOrd="0" destOrd="0" parTransId="{74204597-99DE-4D21-9E13-2D63EAE89C3E}" sibTransId="{76A1058B-5D17-4E71-8FBB-75510D6CF35A}"/>
    <dgm:cxn modelId="{2828CBCF-D419-4D81-B703-9D60FCB3B74D}" type="presOf" srcId="{5EEAEA1F-8A4E-41F5-9239-F02D1DF315D5}" destId="{FFAE7676-E3D7-4322-BE4B-1013DF8640FA}" srcOrd="1" destOrd="0" presId="urn:microsoft.com/office/officeart/2005/8/layout/orgChart1"/>
    <dgm:cxn modelId="{6FA3FEE6-8F3F-45E8-BAE3-74F635B8A139}" type="presOf" srcId="{5EEAEA1F-8A4E-41F5-9239-F02D1DF315D5}" destId="{CEABEFFF-5F33-458C-A7F2-88C6C4457515}" srcOrd="0" destOrd="0" presId="urn:microsoft.com/office/officeart/2005/8/layout/orgChart1"/>
    <dgm:cxn modelId="{F1A4FCEC-568C-4840-AF22-E93BE7CB32CA}" type="presOf" srcId="{5530DE1B-2290-4E02-B2A1-5EE65CBC321B}" destId="{7EDDFABB-B077-4102-A904-A784D5BC5991}" srcOrd="0" destOrd="0" presId="urn:microsoft.com/office/officeart/2005/8/layout/orgChart1"/>
    <dgm:cxn modelId="{9FD149E1-E204-46BE-92AB-E9A9FAE4D612}" type="presParOf" srcId="{E9F01DEE-ED52-47D7-BD06-3E2705F306F4}" destId="{88FA4AD7-80BF-4C6D-A976-E1C47485BEEA}" srcOrd="0" destOrd="0" presId="urn:microsoft.com/office/officeart/2005/8/layout/orgChart1"/>
    <dgm:cxn modelId="{A2839AC7-C3AA-4DE5-B452-C6C4B65D3AB1}" type="presParOf" srcId="{88FA4AD7-80BF-4C6D-A976-E1C47485BEEA}" destId="{2E3CF343-7C37-465D-AA64-5E330D6A8F63}" srcOrd="0" destOrd="0" presId="urn:microsoft.com/office/officeart/2005/8/layout/orgChart1"/>
    <dgm:cxn modelId="{9079F440-CFB2-4D43-B573-129779B31989}" type="presParOf" srcId="{2E3CF343-7C37-465D-AA64-5E330D6A8F63}" destId="{F43C6335-2BC0-4D0C-B82B-A63708AC4401}" srcOrd="0" destOrd="0" presId="urn:microsoft.com/office/officeart/2005/8/layout/orgChart1"/>
    <dgm:cxn modelId="{F991AC8C-A061-418C-B755-DC97B4DA572C}" type="presParOf" srcId="{2E3CF343-7C37-465D-AA64-5E330D6A8F63}" destId="{37C84BA7-17F3-4FBC-BE11-ADCCEA6DC845}" srcOrd="1" destOrd="0" presId="urn:microsoft.com/office/officeart/2005/8/layout/orgChart1"/>
    <dgm:cxn modelId="{3F4C6080-B742-4135-BB4A-6B9318BC36F5}" type="presParOf" srcId="{88FA4AD7-80BF-4C6D-A976-E1C47485BEEA}" destId="{CCE3211B-FA6B-4E04-A203-09C8312C362C}" srcOrd="1" destOrd="0" presId="urn:microsoft.com/office/officeart/2005/8/layout/orgChart1"/>
    <dgm:cxn modelId="{A243E259-199D-4639-B398-4F6C52EE8195}" type="presParOf" srcId="{88FA4AD7-80BF-4C6D-A976-E1C47485BEEA}" destId="{AB7523F9-4D37-4599-83BF-9BB1F04A8306}" srcOrd="2" destOrd="0" presId="urn:microsoft.com/office/officeart/2005/8/layout/orgChart1"/>
    <dgm:cxn modelId="{399E5AB8-30BB-4F21-A6C6-05E0F817A26D}" type="presParOf" srcId="{E9F01DEE-ED52-47D7-BD06-3E2705F306F4}" destId="{1C9C9481-294E-4C3A-8DED-F2B270EBC801}" srcOrd="1" destOrd="0" presId="urn:microsoft.com/office/officeart/2005/8/layout/orgChart1"/>
    <dgm:cxn modelId="{6C8FEFFA-FD88-49AF-9C9D-D2AF257202EB}" type="presParOf" srcId="{1C9C9481-294E-4C3A-8DED-F2B270EBC801}" destId="{AE0FDD47-175F-473A-ABE2-0F98BC9EF864}" srcOrd="0" destOrd="0" presId="urn:microsoft.com/office/officeart/2005/8/layout/orgChart1"/>
    <dgm:cxn modelId="{D1E6B386-A7C9-415A-8364-922C9C9B71DA}" type="presParOf" srcId="{AE0FDD47-175F-473A-ABE2-0F98BC9EF864}" destId="{93D441FA-6A14-4EC2-B6D4-123CBA8DBB62}" srcOrd="0" destOrd="0" presId="urn:microsoft.com/office/officeart/2005/8/layout/orgChart1"/>
    <dgm:cxn modelId="{04969E16-7CAC-4517-B9A7-D890A0BC8D3C}" type="presParOf" srcId="{AE0FDD47-175F-473A-ABE2-0F98BC9EF864}" destId="{2F085137-DC79-4BD5-B429-E61DF1AC6DCA}" srcOrd="1" destOrd="0" presId="urn:microsoft.com/office/officeart/2005/8/layout/orgChart1"/>
    <dgm:cxn modelId="{7565B413-0FB6-4369-8012-BB5C1757B9EF}" type="presParOf" srcId="{1C9C9481-294E-4C3A-8DED-F2B270EBC801}" destId="{A6F4DC5E-6AD4-4794-8F59-BA85E0948B58}" srcOrd="1" destOrd="0" presId="urn:microsoft.com/office/officeart/2005/8/layout/orgChart1"/>
    <dgm:cxn modelId="{BBC2C372-C80A-4840-AE49-DEC67746F8E2}" type="presParOf" srcId="{1C9C9481-294E-4C3A-8DED-F2B270EBC801}" destId="{726351C0-C91E-40E1-B570-3D07E8FF5DA0}" srcOrd="2" destOrd="0" presId="urn:microsoft.com/office/officeart/2005/8/layout/orgChart1"/>
    <dgm:cxn modelId="{58284BEB-4CFD-4EBB-B70D-E3E19CE05918}" type="presParOf" srcId="{E9F01DEE-ED52-47D7-BD06-3E2705F306F4}" destId="{A70FE0D8-8248-4929-B9B9-AD0E240A4C96}" srcOrd="2" destOrd="0" presId="urn:microsoft.com/office/officeart/2005/8/layout/orgChart1"/>
    <dgm:cxn modelId="{7908558F-7EAA-4232-A20C-13B2AFADCA40}" type="presParOf" srcId="{A70FE0D8-8248-4929-B9B9-AD0E240A4C96}" destId="{C05B240C-4680-4CA4-830F-7F581C310FA9}" srcOrd="0" destOrd="0" presId="urn:microsoft.com/office/officeart/2005/8/layout/orgChart1"/>
    <dgm:cxn modelId="{4C4CA1ED-05B8-48F3-8B5B-DEB40C6D2F07}" type="presParOf" srcId="{C05B240C-4680-4CA4-830F-7F581C310FA9}" destId="{653F9587-6A0B-40EB-AB3A-77D70E7D601B}" srcOrd="0" destOrd="0" presId="urn:microsoft.com/office/officeart/2005/8/layout/orgChart1"/>
    <dgm:cxn modelId="{CEFCADEE-2B2D-430C-A4FE-46C05E468874}" type="presParOf" srcId="{C05B240C-4680-4CA4-830F-7F581C310FA9}" destId="{6C7CDC89-7B7A-4702-8316-1DD5D070319C}" srcOrd="1" destOrd="0" presId="urn:microsoft.com/office/officeart/2005/8/layout/orgChart1"/>
    <dgm:cxn modelId="{75530491-5C0B-4E74-A03B-18182FB660A3}" type="presParOf" srcId="{A70FE0D8-8248-4929-B9B9-AD0E240A4C96}" destId="{FAA2E3A4-FD88-4A99-92AE-8982385F6662}" srcOrd="1" destOrd="0" presId="urn:microsoft.com/office/officeart/2005/8/layout/orgChart1"/>
    <dgm:cxn modelId="{5BDF09BA-F713-4DBD-AE6D-2C3C6987419F}" type="presParOf" srcId="{A70FE0D8-8248-4929-B9B9-AD0E240A4C96}" destId="{7493D29F-9F52-48F8-A3A6-D6DB4365AECA}" srcOrd="2" destOrd="0" presId="urn:microsoft.com/office/officeart/2005/8/layout/orgChart1"/>
    <dgm:cxn modelId="{1C4490CF-1941-4E3A-BEF5-76E1D476A3E9}" type="presParOf" srcId="{E9F01DEE-ED52-47D7-BD06-3E2705F306F4}" destId="{48BA49BC-35DE-48B7-88F4-1DFF1F15DF3E}" srcOrd="3" destOrd="0" presId="urn:microsoft.com/office/officeart/2005/8/layout/orgChart1"/>
    <dgm:cxn modelId="{8E76F6CE-31DA-4F12-9653-8D371B4B4277}" type="presParOf" srcId="{48BA49BC-35DE-48B7-88F4-1DFF1F15DF3E}" destId="{72B56BE7-8A42-4217-808D-28164C3BE016}" srcOrd="0" destOrd="0" presId="urn:microsoft.com/office/officeart/2005/8/layout/orgChart1"/>
    <dgm:cxn modelId="{D743E8E9-4819-4D61-B2A7-FFFE9B03C11D}" type="presParOf" srcId="{72B56BE7-8A42-4217-808D-28164C3BE016}" destId="{CEABEFFF-5F33-458C-A7F2-88C6C4457515}" srcOrd="0" destOrd="0" presId="urn:microsoft.com/office/officeart/2005/8/layout/orgChart1"/>
    <dgm:cxn modelId="{26A22FAC-BCE3-4B0B-B440-4DAF7BF81082}" type="presParOf" srcId="{72B56BE7-8A42-4217-808D-28164C3BE016}" destId="{FFAE7676-E3D7-4322-BE4B-1013DF8640FA}" srcOrd="1" destOrd="0" presId="urn:microsoft.com/office/officeart/2005/8/layout/orgChart1"/>
    <dgm:cxn modelId="{19C9F16E-A378-4577-9D09-9974B24B2902}" type="presParOf" srcId="{48BA49BC-35DE-48B7-88F4-1DFF1F15DF3E}" destId="{863BD1E6-541C-43E7-A87D-57A98BA67191}" srcOrd="1" destOrd="0" presId="urn:microsoft.com/office/officeart/2005/8/layout/orgChart1"/>
    <dgm:cxn modelId="{59D56624-CC32-465A-89D3-BE285B7B886F}" type="presParOf" srcId="{48BA49BC-35DE-48B7-88F4-1DFF1F15DF3E}" destId="{645F6526-ECAE-4802-B044-BA829079C75C}" srcOrd="2" destOrd="0" presId="urn:microsoft.com/office/officeart/2005/8/layout/orgChart1"/>
    <dgm:cxn modelId="{59587C7E-7FE0-4019-B6F8-4BBA685F5F11}" type="presParOf" srcId="{E9F01DEE-ED52-47D7-BD06-3E2705F306F4}" destId="{E5793B2B-BDF0-49C3-A8C3-828E37E5EEA8}" srcOrd="4" destOrd="0" presId="urn:microsoft.com/office/officeart/2005/8/layout/orgChart1"/>
    <dgm:cxn modelId="{9B06353B-E21D-4BED-B829-138E90E246D3}" type="presParOf" srcId="{E5793B2B-BDF0-49C3-A8C3-828E37E5EEA8}" destId="{472D0ECB-8DAC-4282-BFDE-4EE6FFE1705D}" srcOrd="0" destOrd="0" presId="urn:microsoft.com/office/officeart/2005/8/layout/orgChart1"/>
    <dgm:cxn modelId="{F17CE352-AC3F-4802-9A02-1F20882480B7}" type="presParOf" srcId="{472D0ECB-8DAC-4282-BFDE-4EE6FFE1705D}" destId="{7EDDFABB-B077-4102-A904-A784D5BC5991}" srcOrd="0" destOrd="0" presId="urn:microsoft.com/office/officeart/2005/8/layout/orgChart1"/>
    <dgm:cxn modelId="{7449D539-7C35-4769-BEF6-3AE91BEDB747}" type="presParOf" srcId="{472D0ECB-8DAC-4282-BFDE-4EE6FFE1705D}" destId="{C3D55AE2-343F-4C1B-B49C-82F93D68FFED}" srcOrd="1" destOrd="0" presId="urn:microsoft.com/office/officeart/2005/8/layout/orgChart1"/>
    <dgm:cxn modelId="{6091CF70-D224-4873-8CDB-42F17750EB69}" type="presParOf" srcId="{E5793B2B-BDF0-49C3-A8C3-828E37E5EEA8}" destId="{C489F2FC-16EE-4AB1-BC8A-5BFE1039AB6C}" srcOrd="1" destOrd="0" presId="urn:microsoft.com/office/officeart/2005/8/layout/orgChart1"/>
    <dgm:cxn modelId="{26F81E5F-4FEA-4C76-9B90-84EDE8F2895A}" type="presParOf" srcId="{E5793B2B-BDF0-49C3-A8C3-828E37E5EEA8}" destId="{A21E36AE-FBF5-436F-A6F9-D40662A80AE8}" srcOrd="2" destOrd="0" presId="urn:microsoft.com/office/officeart/2005/8/layout/orgChart1"/>
  </dgm:cxnLst>
  <dgm:bg>
    <a:blipFill>
      <a:blip xmlns:r="http://schemas.openxmlformats.org/officeDocument/2006/relationships" r:embed="rId1">
        <a:alphaModFix amt="37000"/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C6335-2BC0-4D0C-B82B-A63708AC4401}">
      <dsp:nvSpPr>
        <dsp:cNvPr id="0" name=""/>
        <dsp:cNvSpPr/>
      </dsp:nvSpPr>
      <dsp:spPr>
        <a:xfrm>
          <a:off x="178940" y="743272"/>
          <a:ext cx="1893837" cy="946918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Cutting-Grinding Sanding-Sweeping</a:t>
          </a:r>
        </a:p>
      </dsp:txBody>
      <dsp:txXfrm>
        <a:off x="178940" y="743272"/>
        <a:ext cx="1893837" cy="946918"/>
      </dsp:txXfrm>
    </dsp:sp>
    <dsp:sp modelId="{93D441FA-6A14-4EC2-B6D4-123CBA8DBB62}">
      <dsp:nvSpPr>
        <dsp:cNvPr id="0" name=""/>
        <dsp:cNvSpPr/>
      </dsp:nvSpPr>
      <dsp:spPr>
        <a:xfrm>
          <a:off x="2304186" y="760856"/>
          <a:ext cx="2022486" cy="917261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Pressure Washing</a:t>
          </a:r>
        </a:p>
      </dsp:txBody>
      <dsp:txXfrm>
        <a:off x="2304186" y="760856"/>
        <a:ext cx="2022486" cy="917261"/>
      </dsp:txXfrm>
    </dsp:sp>
    <dsp:sp modelId="{653F9587-6A0B-40EB-AB3A-77D70E7D601B}">
      <dsp:nvSpPr>
        <dsp:cNvPr id="0" name=""/>
        <dsp:cNvSpPr/>
      </dsp:nvSpPr>
      <dsp:spPr>
        <a:xfrm>
          <a:off x="4522665" y="753555"/>
          <a:ext cx="1893837" cy="946918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Smoking/Vaping</a:t>
          </a:r>
        </a:p>
      </dsp:txBody>
      <dsp:txXfrm>
        <a:off x="4522665" y="753555"/>
        <a:ext cx="1893837" cy="946918"/>
      </dsp:txXfrm>
    </dsp:sp>
    <dsp:sp modelId="{CEABEFFF-5F33-458C-A7F2-88C6C4457515}">
      <dsp:nvSpPr>
        <dsp:cNvPr id="0" name=""/>
        <dsp:cNvSpPr/>
      </dsp:nvSpPr>
      <dsp:spPr>
        <a:xfrm>
          <a:off x="6608936" y="771016"/>
          <a:ext cx="1893837" cy="946918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Welding/Soldering</a:t>
          </a:r>
        </a:p>
      </dsp:txBody>
      <dsp:txXfrm>
        <a:off x="6608936" y="771016"/>
        <a:ext cx="1893837" cy="946918"/>
      </dsp:txXfrm>
    </dsp:sp>
    <dsp:sp modelId="{7EDDFABB-B077-4102-A904-A784D5BC5991}">
      <dsp:nvSpPr>
        <dsp:cNvPr id="0" name=""/>
        <dsp:cNvSpPr/>
      </dsp:nvSpPr>
      <dsp:spPr>
        <a:xfrm>
          <a:off x="8775524" y="771263"/>
          <a:ext cx="2894844" cy="946918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Sprinkler System Filling-Draining Broken Head</a:t>
          </a:r>
        </a:p>
      </dsp:txBody>
      <dsp:txXfrm>
        <a:off x="8775524" y="771263"/>
        <a:ext cx="2894844" cy="9469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4:51:11.7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4:51:15.6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470099"/>
          </a:xfrm>
          <a:prstGeom prst="rect">
            <a:avLst/>
          </a:prstGeom>
        </p:spPr>
        <p:txBody>
          <a:bodyPr vert="horz" lIns="94120" tIns="47060" rIns="94120" bIns="470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70099"/>
          </a:xfrm>
          <a:prstGeom prst="rect">
            <a:avLst/>
          </a:prstGeom>
        </p:spPr>
        <p:txBody>
          <a:bodyPr vert="horz" lIns="94120" tIns="47060" rIns="94120" bIns="47060" rtlCol="0"/>
          <a:lstStyle>
            <a:lvl1pPr algn="r">
              <a:defRPr sz="1200"/>
            </a:lvl1pPr>
          </a:lstStyle>
          <a:p>
            <a:fld id="{C2F671CD-1C7A-44EF-961C-42D3EE54B14E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1169988"/>
            <a:ext cx="5626100" cy="31638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20" tIns="47060" rIns="94120" bIns="4706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09036"/>
            <a:ext cx="5681980" cy="3689212"/>
          </a:xfrm>
          <a:prstGeom prst="rect">
            <a:avLst/>
          </a:prstGeom>
        </p:spPr>
        <p:txBody>
          <a:bodyPr vert="horz" lIns="94120" tIns="47060" rIns="94120" bIns="4706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99329"/>
            <a:ext cx="3077739" cy="470098"/>
          </a:xfrm>
          <a:prstGeom prst="rect">
            <a:avLst/>
          </a:prstGeom>
        </p:spPr>
        <p:txBody>
          <a:bodyPr vert="horz" lIns="94120" tIns="47060" rIns="94120" bIns="470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899329"/>
            <a:ext cx="3077739" cy="470098"/>
          </a:xfrm>
          <a:prstGeom prst="rect">
            <a:avLst/>
          </a:prstGeom>
        </p:spPr>
        <p:txBody>
          <a:bodyPr vert="horz" lIns="94120" tIns="47060" rIns="94120" bIns="47060" rtlCol="0" anchor="b"/>
          <a:lstStyle>
            <a:lvl1pPr algn="r">
              <a:defRPr sz="1200"/>
            </a:lvl1pPr>
          </a:lstStyle>
          <a:p>
            <a:fld id="{FC3CDDF0-67A7-4DC1-BE7B-9AFE50504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76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CDDF0-67A7-4DC1-BE7B-9AFE505048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052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Advancements in Technology: ASD’s, UL268 8</a:t>
            </a:r>
            <a:r>
              <a:rPr lang="en-US" baseline="30000" dirty="0"/>
              <a:t>th</a:t>
            </a:r>
            <a:r>
              <a:rPr lang="en-US" dirty="0"/>
              <a:t> Edition Smokes, Self Adjusting Beam Detectors, Alarm Verification, PAS. VOICE announcements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CDDF0-67A7-4DC1-BE7B-9AFE5050480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01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CDDF0-67A7-4DC1-BE7B-9AFE5050480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46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CDDF0-67A7-4DC1-BE7B-9AFE5050480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76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AHJ relationships: How many AHJ’s in audience? AHJ is not a four letter word! Use them!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967F8A-E003-4C6C-A4B3-A698519C4F1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278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Maintain!!!  Use the spare tire in the trunk analogy. Fire safety should not take a backseat.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967F8A-E003-4C6C-A4B3-A698519C4F1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608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D455F-546C-530E-9C7C-45674A842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638227-0FA4-6E96-311C-00B2143156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7E9501-AC92-3E1A-C553-6ACA0B8AA3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D9FE5-A0DF-7143-0B51-865D9EC6C3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CDDF0-67A7-4DC1-BE7B-9AFE5050480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53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Engagement/Airport/Stepdaughter)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CDDF0-67A7-4DC1-BE7B-9AFE505048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70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CDDF0-67A7-4DC1-BE7B-9AFE505048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91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CDDF0-67A7-4DC1-BE7B-9AFE505048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7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CDDF0-67A7-4DC1-BE7B-9AFE505048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25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CDDF0-67A7-4DC1-BE7B-9AFE505048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48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AF1B2-0123-B281-1E61-4C618C66DD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FF3FA2-0E28-7741-B4DC-2D4864C7AC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42B6B1-9684-CBB9-7BB7-8F773F9ECD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Develop and maintain a Dashboard (</a:t>
            </a:r>
            <a:r>
              <a:rPr lang="en-US" dirty="0" err="1"/>
              <a:t>Smartsheets</a:t>
            </a:r>
            <a:r>
              <a:rPr lang="en-US" dirty="0"/>
              <a:t>, Spreadsheets, Power apps)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561E70-BDB8-15AD-222F-06B1AA1E41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6FD330-1837-4405-AF2D-B023EECA1D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4005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Quarterly look-backs with Leadership. Target costly areas. Develop a message. Explain the WHY’s.  Resort costs: actual. Not to brow beat, but to raise awareness to change processes and behaviors.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CDDF0-67A7-4DC1-BE7B-9AFE5050480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08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be afraid to test the waters! Stop, start, continue philosophy. </a:t>
            </a:r>
          </a:p>
          <a:p>
            <a:r>
              <a:rPr lang="en-US" dirty="0"/>
              <a:t>Honesty! Rules: Only those that do NOTHING, make no Mistakes! Builds trust.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967F8A-E003-4C6C-A4B3-A698519C4F1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78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0AFB-B130-46B2-A67D-151A176D78CB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642F-3B1C-4A83-9796-DA6D80EB9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00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0AFB-B130-46B2-A67D-151A176D78CB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642F-3B1C-4A83-9796-DA6D80EB9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652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0AFB-B130-46B2-A67D-151A176D78CB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642F-3B1C-4A83-9796-DA6D80EB9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630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0AFB-B130-46B2-A67D-151A176D78CB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642F-3B1C-4A83-9796-DA6D80EB9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685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0AFB-B130-46B2-A67D-151A176D78CB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642F-3B1C-4A83-9796-DA6D80EB9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0AFB-B130-46B2-A67D-151A176D78CB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642F-3B1C-4A83-9796-DA6D80EB9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85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0AFB-B130-46B2-A67D-151A176D78CB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642F-3B1C-4A83-9796-DA6D80EB9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00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0AFB-B130-46B2-A67D-151A176D78CB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642F-3B1C-4A83-9796-DA6D80EB9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05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0AFB-B130-46B2-A67D-151A176D78CB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642F-3B1C-4A83-9796-DA6D80EB9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55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0AFB-B130-46B2-A67D-151A176D78CB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642F-3B1C-4A83-9796-DA6D80EB9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24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0AFB-B130-46B2-A67D-151A176D78CB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642F-3B1C-4A83-9796-DA6D80EB9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13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D0AFB-B130-46B2-A67D-151A176D78CB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0642F-3B1C-4A83-9796-DA6D80EB9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1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mailto:mark@LifeSafetyMD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customXml" Target="../ink/ink2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5" name="Rectangle 3094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D3673C-0FA7-F459-6B72-AF35ED7731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4921" y="0"/>
            <a:ext cx="7117079" cy="6857990"/>
          </a:xfrm>
          <a:blipFill dpi="0" rotWithShape="1">
            <a:blip r:embed="rId3">
              <a:alphaModFix amt="19000"/>
            </a:blip>
            <a:srcRect/>
            <a:stretch>
              <a:fillRect/>
            </a:stretch>
          </a:blipFill>
        </p:spPr>
        <p:txBody>
          <a:bodyPr>
            <a:normAutofit lnSpcReduction="10000"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Roboto Light"/>
              </a:rPr>
              <a:t>Mark DeMarco </a:t>
            </a:r>
            <a:r>
              <a:rPr lang="en-US" sz="2800" b="1" dirty="0">
                <a:latin typeface="Roboto Light"/>
              </a:rPr>
              <a:t>MSM,CFM</a:t>
            </a:r>
            <a:br>
              <a:rPr lang="en-US" sz="3600" dirty="0">
                <a:solidFill>
                  <a:prstClr val="black"/>
                </a:solidFill>
                <a:latin typeface="Roboto Light"/>
              </a:rPr>
            </a:b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Senior Manager, WDW</a:t>
            </a:r>
          </a:p>
          <a:p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President: LifeSafetyMD</a:t>
            </a:r>
          </a:p>
          <a:p>
            <a:endParaRPr lang="en-US" i="1" dirty="0">
              <a:solidFill>
                <a:prstClr val="black"/>
              </a:solidFill>
              <a:latin typeface="Roboto Light"/>
            </a:endParaRPr>
          </a:p>
          <a:p>
            <a:pPr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b="1" dirty="0"/>
              <a:t>Bringing 25+ Years of Fire Safety Leadership: </a:t>
            </a:r>
            <a:r>
              <a:rPr lang="en-US" dirty="0"/>
              <a:t>Mark is a trusted expert in fire codes, alarm and protection systems, and emergency management—blending real-world knowledge with an unwavering passion for public safety.</a:t>
            </a:r>
          </a:p>
          <a:p>
            <a:pPr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b="1" dirty="0"/>
              <a:t>A Fire Safety Trailblazer: </a:t>
            </a:r>
            <a:r>
              <a:rPr lang="en-US" dirty="0"/>
              <a:t>From teaching fire science as an Adjunct Professor to holding credentials as a Fire Safety Inspector II, Life Safety Educator, Plans Examiner, Certified Facility Manager (CFM), and earning a Master’s in Emergency Management</a:t>
            </a:r>
          </a:p>
          <a:p>
            <a:pPr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b="1" dirty="0"/>
              <a:t>Driven by Purpose, Powered by Experience: </a:t>
            </a:r>
            <a:r>
              <a:rPr lang="en-US" dirty="0"/>
              <a:t>Mark’s mission is clear—empower the next generation of fire safety professionals by passing on decades of wisdom, insight, and dedication to keeping people and property safe.</a:t>
            </a:r>
          </a:p>
          <a:p>
            <a:endParaRPr lang="en-US" i="1" dirty="0"/>
          </a:p>
        </p:txBody>
      </p:sp>
      <p:pic>
        <p:nvPicPr>
          <p:cNvPr id="3074" name="Picture 2" descr="Mark Image">
            <a:extLst>
              <a:ext uri="{FF2B5EF4-FFF2-40B4-BE49-F238E27FC236}">
                <a16:creationId xmlns:a16="http://schemas.microsoft.com/office/drawing/2014/main" id="{D94053FA-238E-3551-95C2-D2E35D7CA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4" r="1" b="21695"/>
          <a:stretch>
            <a:fillRect/>
          </a:stretch>
        </p:blipFill>
        <p:spPr bwMode="auto">
          <a:xfrm>
            <a:off x="21" y="10"/>
            <a:ext cx="50749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282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A98B4E-A5D4-205E-181F-E805D403642B}"/>
              </a:ext>
            </a:extLst>
          </p:cNvPr>
          <p:cNvSpPr txBox="1"/>
          <p:nvPr/>
        </p:nvSpPr>
        <p:spPr>
          <a:xfrm>
            <a:off x="0" y="61475"/>
            <a:ext cx="12191999" cy="6817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Statistical Costs</a:t>
            </a:r>
          </a:p>
          <a:p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3500 Non-Heat Events in a local County (MATH = 10/day)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Estimated Nearly 3,000,000 in the US alone…That’s nearly 3 Million (COPILOT)!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Wear and Tear on Trucks? Fuel?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Risk of Accidents (emergency vehicles or POV’s)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Reallocation of Labor (at facility and responding to incident)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Comp nights? Meals? Production in assembly lines? Distribution Warehouses?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$1,000 per incident (conservative)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3M x $1,000 = $3B/annually… $3,000,000,000 (</a:t>
            </a:r>
            <a:r>
              <a:rPr lang="en-US" sz="3200" b="1" dirty="0">
                <a:solidFill>
                  <a:srgbClr val="FF0000"/>
                </a:solidFill>
              </a:rPr>
              <a:t>lots of zeros</a:t>
            </a:r>
            <a:r>
              <a:rPr lang="en-US" sz="2800" b="1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93674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0D0C59-AA75-55A9-34C5-56D7E9DC8F95}"/>
              </a:ext>
            </a:extLst>
          </p:cNvPr>
          <p:cNvSpPr txBox="1"/>
          <p:nvPr/>
        </p:nvSpPr>
        <p:spPr>
          <a:xfrm>
            <a:off x="2411730" y="2971800"/>
            <a:ext cx="74866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What Can YOU Do?</a:t>
            </a:r>
          </a:p>
        </p:txBody>
      </p:sp>
    </p:spTree>
    <p:extLst>
      <p:ext uri="{BB962C8B-B14F-4D97-AF65-F5344CB8AC3E}">
        <p14:creationId xmlns:p14="http://schemas.microsoft.com/office/powerpoint/2010/main" val="3031269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0717C-5CC4-3EA9-3D7B-E98FCF1F7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at a desk looking at a computer screen&#10;&#10;AI-generated content may be incorrect.">
            <a:extLst>
              <a:ext uri="{FF2B5EF4-FFF2-40B4-BE49-F238E27FC236}">
                <a16:creationId xmlns:a16="http://schemas.microsoft.com/office/drawing/2014/main" id="{9590E122-52E2-7191-D233-B8739600A2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9" b="102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E655457-1A85-093D-5794-0127E68E6369}"/>
              </a:ext>
            </a:extLst>
          </p:cNvPr>
          <p:cNvSpPr/>
          <p:nvPr/>
        </p:nvSpPr>
        <p:spPr>
          <a:xfrm>
            <a:off x="228600" y="254000"/>
            <a:ext cx="11709400" cy="63373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AAFC6B-57AA-C0AA-A9DC-DB169CD3FF29}"/>
              </a:ext>
            </a:extLst>
          </p:cNvPr>
          <p:cNvSpPr txBox="1"/>
          <p:nvPr/>
        </p:nvSpPr>
        <p:spPr>
          <a:xfrm>
            <a:off x="254000" y="2828835"/>
            <a:ext cx="115633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The Metrics That Matter:</a:t>
            </a:r>
          </a:p>
        </p:txBody>
      </p:sp>
    </p:spTree>
    <p:extLst>
      <p:ext uri="{BB962C8B-B14F-4D97-AF65-F5344CB8AC3E}">
        <p14:creationId xmlns:p14="http://schemas.microsoft.com/office/powerpoint/2010/main" val="178266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DBC412-DF4F-4BF3-1643-4E117F368014}"/>
              </a:ext>
            </a:extLst>
          </p:cNvPr>
          <p:cNvSpPr txBox="1"/>
          <p:nvPr/>
        </p:nvSpPr>
        <p:spPr>
          <a:xfrm>
            <a:off x="1109597" y="187346"/>
            <a:ext cx="10221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Collect DATA!  Let </a:t>
            </a:r>
            <a:r>
              <a:rPr lang="en-US" sz="4000" b="1" dirty="0">
                <a:solidFill>
                  <a:srgbClr val="FF0000"/>
                </a:solidFill>
              </a:rPr>
              <a:t>Data</a:t>
            </a:r>
            <a:r>
              <a:rPr lang="en-US" sz="4000" b="1" dirty="0"/>
              <a:t> Tell the Story!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CA4F7C-374C-E12B-9369-5E36BE5D8CB6}"/>
              </a:ext>
            </a:extLst>
          </p:cNvPr>
          <p:cNvSpPr txBox="1"/>
          <p:nvPr/>
        </p:nvSpPr>
        <p:spPr>
          <a:xfrm>
            <a:off x="3173260" y="895232"/>
            <a:ext cx="60939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IS the Driver – Let YOUR Facility Tell Its Story. But How? Dashboard?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D31E1C-F6E1-30BD-FBED-7FA8247FD2AC}"/>
              </a:ext>
            </a:extLst>
          </p:cNvPr>
          <p:cNvSpPr txBox="1"/>
          <p:nvPr/>
        </p:nvSpPr>
        <p:spPr>
          <a:xfrm>
            <a:off x="851770" y="3033447"/>
            <a:ext cx="609391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Generalize First! Then Root Cause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Construction Operations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Maintenance Operations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Cooking Operations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Custodial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Mischievousness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System Malfunction/Deterioration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Lack of Proper Maintenance?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AutoShape 4" descr="Data From Star Trek">
            <a:extLst>
              <a:ext uri="{FF2B5EF4-FFF2-40B4-BE49-F238E27FC236}">
                <a16:creationId xmlns:a16="http://schemas.microsoft.com/office/drawing/2014/main" id="{D3463C5F-A2E9-4333-BBA1-6A0F67F2FC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1044879"/>
            <a:ext cx="2536521" cy="253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Data From Star Trek">
            <a:extLst>
              <a:ext uri="{FF2B5EF4-FFF2-40B4-BE49-F238E27FC236}">
                <a16:creationId xmlns:a16="http://schemas.microsoft.com/office/drawing/2014/main" id="{022DD4C2-DA26-BD0E-AB9E-A393C0C066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2123162" cy="212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A person with short brown hair and a black shirt&#10;&#10;AI-generated content may be incorrect.">
            <a:extLst>
              <a:ext uri="{FF2B5EF4-FFF2-40B4-BE49-F238E27FC236}">
                <a16:creationId xmlns:a16="http://schemas.microsoft.com/office/drawing/2014/main" id="{B1098CAF-03EC-8332-8480-6334F610DB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181" y="2563794"/>
            <a:ext cx="4325655" cy="33516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6035CE-02C4-D136-DF68-A12FF8939892}"/>
              </a:ext>
            </a:extLst>
          </p:cNvPr>
          <p:cNvSpPr txBox="1"/>
          <p:nvPr/>
        </p:nvSpPr>
        <p:spPr>
          <a:xfrm>
            <a:off x="7164888" y="6158569"/>
            <a:ext cx="4070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NOT THIS </a:t>
            </a:r>
            <a:r>
              <a:rPr lang="en-US" sz="2000" b="1" dirty="0">
                <a:solidFill>
                  <a:srgbClr val="FF0000"/>
                </a:solidFill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451759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alpha val="71000"/>
                <a:lumMod val="56000"/>
                <a:lumOff val="44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6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art of fire alarm&#10;&#10;AI-generated content may be incorrect.">
            <a:extLst>
              <a:ext uri="{FF2B5EF4-FFF2-40B4-BE49-F238E27FC236}">
                <a16:creationId xmlns:a16="http://schemas.microsoft.com/office/drawing/2014/main" id="{8E92AB47-A135-37C3-1C25-249627A98C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0997"/>
            <a:ext cx="12192000" cy="60270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18A9F7-4EEA-7BF1-E787-95EF67861CD0}"/>
              </a:ext>
            </a:extLst>
          </p:cNvPr>
          <p:cNvSpPr txBox="1"/>
          <p:nvPr/>
        </p:nvSpPr>
        <p:spPr>
          <a:xfrm>
            <a:off x="200417" y="0"/>
            <a:ext cx="11874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Your   DATA</a:t>
            </a:r>
          </a:p>
        </p:txBody>
      </p:sp>
    </p:spTree>
    <p:extLst>
      <p:ext uri="{BB962C8B-B14F-4D97-AF65-F5344CB8AC3E}">
        <p14:creationId xmlns:p14="http://schemas.microsoft.com/office/powerpoint/2010/main" val="3673501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alpha val="71000"/>
                <a:lumMod val="56000"/>
                <a:lumOff val="44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6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CAED7-06FA-CB9A-824E-F47C68999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88720"/>
          </a:xfrm>
          <a:gradFill>
            <a:gsLst>
              <a:gs pos="100000">
                <a:schemeClr val="accent1">
                  <a:alpha val="71000"/>
                  <a:lumMod val="56000"/>
                  <a:lumOff val="44000"/>
                </a:schemeClr>
              </a:gs>
              <a:gs pos="99000">
                <a:schemeClr val="accent1">
                  <a:lumMod val="45000"/>
                  <a:lumOff val="55000"/>
                </a:schemeClr>
              </a:gs>
              <a:gs pos="64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US" dirty="0"/>
              <a:t>Trail of Transparency – Accountability with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1BCA3-C7E6-1A10-63DA-AD638E56CE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00" y="1411554"/>
            <a:ext cx="5486400" cy="5472267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badi Extra Light" panose="020B0204020104020204" pitchFamily="34" charset="0"/>
              </a:rPr>
              <a:t>Who, What, When, Where Tracking – Drives opportunity, ownership, and trust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badi Extra Light" panose="020B0204020104020204" pitchFamily="34" charset="0"/>
              </a:rPr>
              <a:t>Oversight Framework: </a:t>
            </a:r>
            <a:r>
              <a:rPr lang="en-US" b="1" dirty="0">
                <a:solidFill>
                  <a:srgbClr val="FF0000"/>
                </a:solidFill>
                <a:latin typeface="Abadi Extra Light" panose="020B0204020104020204" pitchFamily="34" charset="0"/>
              </a:rPr>
              <a:t>Stop, Start, Continue</a:t>
            </a:r>
            <a:r>
              <a:rPr lang="en-US" dirty="0">
                <a:latin typeface="Abadi Extra Light" panose="020B0204020104020204" pitchFamily="34" charset="0"/>
              </a:rPr>
              <a:t> philosophy (30, 60, 90 days)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badi Extra Light" panose="020B0204020104020204" pitchFamily="34" charset="0"/>
              </a:rPr>
              <a:t>Transparency creates actionable insights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badi Extra Light" panose="020B0204020104020204" pitchFamily="34" charset="0"/>
              </a:rPr>
              <a:t>Stakeholder Engagement in Prioritization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badi Extra Light" panose="020B0204020104020204" pitchFamily="34" charset="0"/>
              </a:rPr>
              <a:t>Opportunity cost discussion fosters collaboration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6" name="Picture 5" descr="A group of white pillars with text&#10;&#10;AI-generated content may be incorrect.">
            <a:extLst>
              <a:ext uri="{FF2B5EF4-FFF2-40B4-BE49-F238E27FC236}">
                <a16:creationId xmlns:a16="http://schemas.microsoft.com/office/drawing/2014/main" id="{30A7439E-A8C6-9723-7AC2-E9C6677E10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83924"/>
            <a:ext cx="5765598" cy="469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608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alpha val="71000"/>
                <a:lumMod val="56000"/>
                <a:lumOff val="44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41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6C9C17-9E6D-E454-A446-79EAF26B6EA6}"/>
              </a:ext>
            </a:extLst>
          </p:cNvPr>
          <p:cNvSpPr txBox="1"/>
          <p:nvPr/>
        </p:nvSpPr>
        <p:spPr>
          <a:xfrm>
            <a:off x="296450" y="1454569"/>
            <a:ext cx="115991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Education Raises AWARENESS. AWARENESS Changes BEHAVIORS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Evaluate Construction Processes (NFPA 241 implementation)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Fire Prevention Classes: Onsite/Online (Prior to any work)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Maintenance Processes (Welding, Drywall-</a:t>
            </a:r>
            <a:r>
              <a:rPr lang="en-US" sz="3200" dirty="0" err="1"/>
              <a:t>ing</a:t>
            </a:r>
            <a:r>
              <a:rPr lang="en-US" sz="3200" dirty="0"/>
              <a:t>, Dusting, Comms)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Partnership(s) with AHJ </a:t>
            </a:r>
            <a:r>
              <a:rPr lang="en-US" sz="3200" dirty="0">
                <a:solidFill>
                  <a:srgbClr val="FF0000"/>
                </a:solidFill>
              </a:rPr>
              <a:t>(Not a Four-Letter Word!) </a:t>
            </a:r>
            <a:r>
              <a:rPr lang="en-US" sz="3200" dirty="0"/>
              <a:t>Burn Permit?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Obsolescence? Dated Systems?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System Capabilities (Addressable/PAS/Alarm Verification/ASD)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UL 268 7</a:t>
            </a:r>
            <a:r>
              <a:rPr lang="en-US" sz="3200" baseline="30000" dirty="0"/>
              <a:t>th</a:t>
            </a:r>
            <a:r>
              <a:rPr lang="en-US" sz="3200" dirty="0"/>
              <a:t> Edition + Upgrades?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TIM Tools (how much smoke is too much?) to Standardize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Spare Tire Analogy!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4DFF73-85C0-9016-459B-B178FEA4527A}"/>
              </a:ext>
            </a:extLst>
          </p:cNvPr>
          <p:cNvSpPr txBox="1"/>
          <p:nvPr/>
        </p:nvSpPr>
        <p:spPr>
          <a:xfrm>
            <a:off x="0" y="1952"/>
            <a:ext cx="12192000" cy="769441"/>
          </a:xfrm>
          <a:prstGeom prst="rect">
            <a:avLst/>
          </a:prstGeom>
          <a:gradFill>
            <a:gsLst>
              <a:gs pos="100000">
                <a:schemeClr val="accent1">
                  <a:alpha val="71000"/>
                  <a:lumMod val="56000"/>
                  <a:lumOff val="44000"/>
                </a:schemeClr>
              </a:gs>
              <a:gs pos="99000">
                <a:schemeClr val="accent1">
                  <a:lumMod val="45000"/>
                  <a:lumOff val="55000"/>
                </a:schemeClr>
              </a:gs>
              <a:gs pos="64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Data to 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Strategic Planning for the Future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58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alpha val="71000"/>
                <a:lumMod val="56000"/>
                <a:lumOff val="44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6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36AADB-5E70-1EC2-3116-9D96C8A104FC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gradFill>
            <a:gsLst>
              <a:gs pos="100000">
                <a:schemeClr val="accent1">
                  <a:alpha val="71000"/>
                  <a:lumMod val="56000"/>
                  <a:lumOff val="44000"/>
                </a:schemeClr>
              </a:gs>
              <a:gs pos="99000">
                <a:schemeClr val="accent1">
                  <a:lumMod val="45000"/>
                  <a:lumOff val="55000"/>
                </a:schemeClr>
              </a:gs>
              <a:gs pos="64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 to ACTION: Rethinking the Investment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AAAE8A-2FE2-C111-EA6E-F4AB41B8479F}"/>
              </a:ext>
            </a:extLst>
          </p:cNvPr>
          <p:cNvSpPr txBox="1"/>
          <p:nvPr/>
        </p:nvSpPr>
        <p:spPr>
          <a:xfrm>
            <a:off x="391438" y="1407123"/>
            <a:ext cx="10343367" cy="4467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Change the Way We Think – Compare upfront costs with long-term savings.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 Stakeholders: Consultants, AHJ, Trades, Finance, Vendor, FM(s)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Fire Alarm Type – System Differences (Voice/Horns/Addressable)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Maintenance Friendly (Disabling/Enabling/Canned Messages/Self-Diagnostics, Self-adjusting, pre-alerts.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Recovery Friendly (System Life Cycle, Sustainment, Backwards Compatible)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Business Friendly for future growth?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Relationship(s) with Manufacturer (Stakeholder? Yes?)</a:t>
            </a:r>
          </a:p>
        </p:txBody>
      </p:sp>
    </p:spTree>
    <p:extLst>
      <p:ext uri="{BB962C8B-B14F-4D97-AF65-F5344CB8AC3E}">
        <p14:creationId xmlns:p14="http://schemas.microsoft.com/office/powerpoint/2010/main" val="3302835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3E3BC8-0A99-0FD9-E994-9656D30D11CF}"/>
              </a:ext>
            </a:extLst>
          </p:cNvPr>
          <p:cNvSpPr txBox="1"/>
          <p:nvPr/>
        </p:nvSpPr>
        <p:spPr>
          <a:xfrm>
            <a:off x="801614" y="1024274"/>
            <a:ext cx="10605526" cy="4526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Be Part of the Process – Get all stakeholders involved early.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Initial Planning, Oversight, and Vision – Build a roadmap everyone understands.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Harnessing Construction Practices to Plan for Success – Reinforce NFPA 241 principles with every buildout: project conception to commissioning.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Nuisance Alarm Avoidance Plan! Put it in writing!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A7BF7A-382A-FACD-0423-7BB22FA12185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In: Collaboration from Day One Starts Today!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848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alpha val="71000"/>
                <a:lumMod val="56000"/>
                <a:lumOff val="44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6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466E2-49EB-D84F-F2CE-5BAB4DAA3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265276"/>
          </a:xfrm>
          <a:gradFill>
            <a:gsLst>
              <a:gs pos="100000">
                <a:schemeClr val="accent1">
                  <a:alpha val="71000"/>
                  <a:lumMod val="56000"/>
                  <a:lumOff val="44000"/>
                </a:schemeClr>
              </a:gs>
              <a:gs pos="99000">
                <a:schemeClr val="accent1">
                  <a:lumMod val="45000"/>
                  <a:lumOff val="55000"/>
                </a:schemeClr>
              </a:gs>
              <a:gs pos="17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en-US" dirty="0"/>
              <a:t>Risk, Liability &amp; Maintenance Enforcement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654CB-576A-BF44-9D3E-11282521D6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265274"/>
            <a:ext cx="6096000" cy="5592725"/>
          </a:xfrm>
          <a:gradFill>
            <a:gsLst>
              <a:gs pos="100000">
                <a:schemeClr val="accent1">
                  <a:alpha val="71000"/>
                  <a:lumMod val="56000"/>
                  <a:lumOff val="44000"/>
                </a:schemeClr>
              </a:gs>
              <a:gs pos="99000">
                <a:schemeClr val="accent1">
                  <a:lumMod val="45000"/>
                  <a:lumOff val="55000"/>
                </a:schemeClr>
              </a:gs>
              <a:gs pos="64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latin typeface="Abadi Extra Light" panose="020B0204020104020204" pitchFamily="34" charset="0"/>
              </a:rPr>
              <a:t>Threats grow with poor maintenance and outdated systems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latin typeface="Abadi Extra Light" panose="020B0204020104020204" pitchFamily="34" charset="0"/>
              </a:rPr>
              <a:t>Code requires regular maintenance, inspection, and testing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latin typeface="Abadi Extra Light" panose="020B0204020104020204" pitchFamily="34" charset="0"/>
              </a:rPr>
              <a:t>Neglect increases assumed liabilities and risks (Spare Tire)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latin typeface="Abadi Extra Light" panose="020B0204020104020204" pitchFamily="34" charset="0"/>
              </a:rPr>
              <a:t>Strong AHJ relationships support compliance and risk reduction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8" name="Picture 7" descr="A person in a hard hat and a city&#10;&#10;AI-generated content may be incorrect.">
            <a:extLst>
              <a:ext uri="{FF2B5EF4-FFF2-40B4-BE49-F238E27FC236}">
                <a16:creationId xmlns:a16="http://schemas.microsoft.com/office/drawing/2014/main" id="{5A24847F-F616-0C31-9294-8614B2C8B0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0" r="16528"/>
          <a:stretch/>
        </p:blipFill>
        <p:spPr>
          <a:xfrm>
            <a:off x="6453965" y="1265275"/>
            <a:ext cx="4921368" cy="51425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C0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97966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85C693-5FD0-675C-DEAC-356BE047A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6"/>
            <a:ext cx="12192000" cy="685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75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alpha val="71000"/>
                <a:lumMod val="56000"/>
                <a:lumOff val="44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6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82EA7-C748-70CE-0FD2-49B03DE81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IMPORTANT IS MAINTENANCE?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B7E12F6-B698-5AA2-F128-A0D0E89116E8}"/>
              </a:ext>
            </a:extLst>
          </p:cNvPr>
          <p:cNvGrpSpPr/>
          <p:nvPr/>
        </p:nvGrpSpPr>
        <p:grpSpPr>
          <a:xfrm>
            <a:off x="0" y="1914525"/>
            <a:ext cx="12125930" cy="3085837"/>
            <a:chOff x="577580" y="2309215"/>
            <a:chExt cx="11548350" cy="2691147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C1DB5545-B7E0-D120-1FF4-091C783A48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369" y="2309215"/>
              <a:ext cx="2077474" cy="2691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A61800E-E1B9-006B-83FD-EAFEEF6F6770}"/>
                </a:ext>
              </a:extLst>
            </p:cNvPr>
            <p:cNvSpPr txBox="1"/>
            <p:nvPr/>
          </p:nvSpPr>
          <p:spPr>
            <a:xfrm>
              <a:off x="577580" y="3429000"/>
              <a:ext cx="223837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5400000" scaled="1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474</a:t>
              </a:r>
            </a:p>
          </p:txBody>
        </p: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859E502A-EDFA-097D-D564-D6B149D60E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7666" y="2322783"/>
              <a:ext cx="2067001" cy="2677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8C4B2F1-10A3-EFA8-E10E-3069D7EF3C90}"/>
                </a:ext>
              </a:extLst>
            </p:cNvPr>
            <p:cNvSpPr txBox="1"/>
            <p:nvPr/>
          </p:nvSpPr>
          <p:spPr>
            <a:xfrm>
              <a:off x="2876292" y="3429000"/>
              <a:ext cx="223837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5400000" scaled="1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170</a:t>
              </a:r>
            </a:p>
          </p:txBody>
        </p:sp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C053459F-70F0-7554-35B1-9A0018BE44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9180" y="2309216"/>
              <a:ext cx="2077475" cy="2691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D7D0AC4-EA3C-3435-0C64-9F0A13A784F6}"/>
                </a:ext>
              </a:extLst>
            </p:cNvPr>
            <p:cNvSpPr txBox="1"/>
            <p:nvPr/>
          </p:nvSpPr>
          <p:spPr>
            <a:xfrm>
              <a:off x="7568729" y="3416469"/>
              <a:ext cx="223837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5400000" scaled="1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223</a:t>
              </a:r>
            </a:p>
          </p:txBody>
        </p:sp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6C810094-4FAF-BD9E-7ED0-D0979CEB02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4033" y="2309216"/>
              <a:ext cx="2077474" cy="2691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472381DD-8898-E3BF-59BB-B3F000E2DB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9613" y="2322783"/>
              <a:ext cx="2022187" cy="2677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E8DA00E-4685-2191-DC39-5A02FC53F649}"/>
                </a:ext>
              </a:extLst>
            </p:cNvPr>
            <p:cNvSpPr txBox="1"/>
            <p:nvPr/>
          </p:nvSpPr>
          <p:spPr>
            <a:xfrm>
              <a:off x="5262736" y="3429000"/>
              <a:ext cx="223837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5400000" scaled="1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231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FD9E41E-D047-A350-86B2-C5CF2FA5EA4F}"/>
                </a:ext>
              </a:extLst>
            </p:cNvPr>
            <p:cNvSpPr txBox="1"/>
            <p:nvPr/>
          </p:nvSpPr>
          <p:spPr>
            <a:xfrm>
              <a:off x="9887555" y="3343811"/>
              <a:ext cx="223837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5400000" scaled="1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390</a:t>
              </a:r>
            </a:p>
          </p:txBody>
        </p:sp>
      </p:grp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E23D553-F859-C308-A0ED-56BD3936F2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37" y="5585445"/>
            <a:ext cx="1976653" cy="7591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002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11ED31-56F2-2867-F386-5F70D2FAD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5" name="Rectangle 3094">
            <a:extLst>
              <a:ext uri="{FF2B5EF4-FFF2-40B4-BE49-F238E27FC236}">
                <a16:creationId xmlns:a16="http://schemas.microsoft.com/office/drawing/2014/main" id="{347F89DC-E1EE-E8A6-9880-F152639DF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6A187C-77BF-1F35-3E64-315760F3A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2901" y="-51435"/>
            <a:ext cx="5199099" cy="6960870"/>
          </a:xfrm>
          <a:blipFill dpi="0" rotWithShape="1">
            <a:blip r:embed="rId3">
              <a:alphaModFix amt="19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algn="l"/>
            <a:endParaRPr lang="en-US" dirty="0"/>
          </a:p>
          <a:p>
            <a:r>
              <a:rPr lang="en-US" sz="3200" b="1" dirty="0">
                <a:solidFill>
                  <a:srgbClr val="FF0000"/>
                </a:solidFill>
              </a:rPr>
              <a:t>THANK YOU!!!! </a:t>
            </a:r>
          </a:p>
          <a:p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sz="3200" b="1" dirty="0">
                <a:solidFill>
                  <a:srgbClr val="FF0000"/>
                </a:solidFill>
              </a:rPr>
              <a:t>Questions? Comments?</a:t>
            </a:r>
          </a:p>
          <a:p>
            <a:endParaRPr lang="en-US" sz="3200" b="1" dirty="0">
              <a:solidFill>
                <a:srgbClr val="FF0000"/>
              </a:solidFill>
            </a:endParaRPr>
          </a:p>
          <a:p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sz="3200" b="1" dirty="0">
                <a:solidFill>
                  <a:srgbClr val="FF0000"/>
                </a:solidFill>
              </a:rPr>
              <a:t>We can make a difference! </a:t>
            </a:r>
          </a:p>
          <a:p>
            <a:endParaRPr lang="en-US" sz="3200" b="1" dirty="0">
              <a:solidFill>
                <a:srgbClr val="FF0000"/>
              </a:solidFill>
            </a:endParaRPr>
          </a:p>
          <a:p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sz="3200" b="1" dirty="0">
                <a:solidFill>
                  <a:srgbClr val="FF0000"/>
                </a:solidFill>
                <a:hlinkClick r:id="rId4"/>
              </a:rPr>
              <a:t>mark@LifeSafetyMD.com</a:t>
            </a:r>
            <a:endParaRPr lang="en-US" sz="3200" b="1" dirty="0">
              <a:solidFill>
                <a:srgbClr val="FF0000"/>
              </a:solidFill>
            </a:endParaRPr>
          </a:p>
          <a:p>
            <a:endParaRPr lang="en-US" sz="3200" b="1" dirty="0">
              <a:solidFill>
                <a:srgbClr val="FF0000"/>
              </a:solidFill>
            </a:endParaRPr>
          </a:p>
          <a:p>
            <a:endParaRPr lang="en-US" sz="3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074" name="Picture 2" descr="Mark Image">
            <a:extLst>
              <a:ext uri="{FF2B5EF4-FFF2-40B4-BE49-F238E27FC236}">
                <a16:creationId xmlns:a16="http://schemas.microsoft.com/office/drawing/2014/main" id="{FE9A2DEE-C1FC-DC0A-0EC4-DB1F81278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4" r="1" b="21695"/>
          <a:stretch>
            <a:fillRect/>
          </a:stretch>
        </p:blipFill>
        <p:spPr bwMode="auto">
          <a:xfrm>
            <a:off x="20" y="10"/>
            <a:ext cx="69928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679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134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679000F-709B-C77B-1CE4-41FA53E83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892" y="593123"/>
            <a:ext cx="5523469" cy="559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008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2FF88DD8-60E8-B01C-5C1E-1C084E6E5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5225" y="-1622425"/>
            <a:ext cx="146304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719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7000"/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A9782-BFDD-A49F-E9C8-94938C681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NO</a:t>
            </a:r>
            <a:r>
              <a:rPr lang="en-US" dirty="0"/>
              <a:t> Such Thing as a </a:t>
            </a:r>
            <a:r>
              <a:rPr lang="en-US" dirty="0">
                <a:solidFill>
                  <a:srgbClr val="FF0000"/>
                </a:solidFill>
              </a:rPr>
              <a:t>False Alarm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61EF0-30A5-C90C-C26B-D310A1F1A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7340"/>
            <a:ext cx="10515600" cy="50335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b="1" dirty="0"/>
              <a:t>NFPA 72: National Fire Alarm and Signaling Code (2019</a:t>
            </a:r>
            <a:r>
              <a:rPr lang="en-US" sz="3000" dirty="0"/>
              <a:t>)</a:t>
            </a:r>
          </a:p>
          <a:p>
            <a:r>
              <a:rPr lang="en-US" b="1" dirty="0"/>
              <a:t>3.3.105 False Alarm. Refers you to 3.3.314</a:t>
            </a:r>
          </a:p>
          <a:p>
            <a:pPr lvl="1">
              <a:lnSpc>
                <a:spcPct val="200000"/>
              </a:lnSpc>
            </a:pPr>
            <a:r>
              <a:rPr lang="en-US" sz="2800" b="1" dirty="0"/>
              <a:t> Unintentional Alarm.</a:t>
            </a:r>
          </a:p>
          <a:p>
            <a:pPr lvl="1">
              <a:lnSpc>
                <a:spcPct val="200000"/>
              </a:lnSpc>
            </a:pPr>
            <a:r>
              <a:rPr lang="en-US" sz="2800" b="1" dirty="0"/>
              <a:t> Unknown Alarm.</a:t>
            </a:r>
          </a:p>
          <a:p>
            <a:pPr lvl="1">
              <a:lnSpc>
                <a:spcPct val="200000"/>
              </a:lnSpc>
            </a:pPr>
            <a:r>
              <a:rPr lang="en-US" sz="2800" b="1" dirty="0"/>
              <a:t> Unwanted Alarm.</a:t>
            </a:r>
          </a:p>
          <a:p>
            <a:pPr lvl="1">
              <a:lnSpc>
                <a:spcPct val="200000"/>
              </a:lnSpc>
            </a:pPr>
            <a:r>
              <a:rPr lang="en-US" sz="2800" b="1" dirty="0"/>
              <a:t> Malicious Alarm.</a:t>
            </a:r>
          </a:p>
          <a:p>
            <a:pPr lvl="1">
              <a:lnSpc>
                <a:spcPct val="200000"/>
              </a:lnSpc>
            </a:pPr>
            <a:r>
              <a:rPr lang="en-US" sz="2800" b="1" dirty="0"/>
              <a:t> Nuisance Alarm</a:t>
            </a:r>
            <a:r>
              <a:rPr lang="en-US" b="1" i="1" dirty="0"/>
              <a:t>.</a:t>
            </a:r>
            <a:endParaRPr lang="en-US" b="1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912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64301629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32" name="Straight Arrow Connector 31"/>
          <p:cNvCxnSpPr/>
          <p:nvPr/>
        </p:nvCxnSpPr>
        <p:spPr>
          <a:xfrm>
            <a:off x="7536724" y="1669322"/>
            <a:ext cx="0" cy="9579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470616" y="1567541"/>
            <a:ext cx="17417" cy="9579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cxnSpLocks/>
            <a:endCxn id="19" idx="1"/>
          </p:cNvCxnSpPr>
          <p:nvPr/>
        </p:nvCxnSpPr>
        <p:spPr>
          <a:xfrm rot="16200000" flipH="1">
            <a:off x="1621823" y="1795997"/>
            <a:ext cx="1502524" cy="119307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685339" y="1641273"/>
            <a:ext cx="27867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702629" y="1652497"/>
            <a:ext cx="226422" cy="870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792686" y="1652492"/>
            <a:ext cx="21771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969623" y="2534197"/>
            <a:ext cx="5852160" cy="1219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Fire Alarm Control Panel</a:t>
            </a:r>
          </a:p>
        </p:txBody>
      </p:sp>
      <p:cxnSp>
        <p:nvCxnSpPr>
          <p:cNvPr id="26" name="Elbow Connector 25"/>
          <p:cNvCxnSpPr>
            <a:endCxn id="19" idx="3"/>
          </p:cNvCxnSpPr>
          <p:nvPr/>
        </p:nvCxnSpPr>
        <p:spPr>
          <a:xfrm rot="5400000">
            <a:off x="8619005" y="1739236"/>
            <a:ext cx="1607340" cy="120178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386001" y="1641272"/>
            <a:ext cx="0" cy="9666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632885" y="4345577"/>
            <a:ext cx="1668163" cy="10913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AC Shutdown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470072" y="4345577"/>
            <a:ext cx="1288868" cy="10913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Elevator Recalls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062652" y="4345577"/>
            <a:ext cx="1288868" cy="10913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Fire Door Closures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680269" y="4345577"/>
            <a:ext cx="1288868" cy="10913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Business STOPS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0284822" y="4336868"/>
            <a:ext cx="1589851" cy="10640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Smoke Control Activation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18309" y="4345577"/>
            <a:ext cx="1288868" cy="10913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Horns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235926" y="4381822"/>
            <a:ext cx="1288868" cy="10551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Strobes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1262743" y="3753397"/>
            <a:ext cx="4624251" cy="583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2848793" y="3770819"/>
            <a:ext cx="2907571" cy="566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4441372" y="3762105"/>
            <a:ext cx="1314994" cy="574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5756365" y="3762105"/>
            <a:ext cx="339635" cy="574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cxnSpLocks/>
            <a:endCxn id="37" idx="0"/>
          </p:cNvCxnSpPr>
          <p:nvPr/>
        </p:nvCxnSpPr>
        <p:spPr>
          <a:xfrm>
            <a:off x="5717177" y="3762105"/>
            <a:ext cx="1989909" cy="583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5756366" y="3753397"/>
            <a:ext cx="3578134" cy="583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cxnSpLocks/>
            <a:endCxn id="39" idx="0"/>
          </p:cNvCxnSpPr>
          <p:nvPr/>
        </p:nvCxnSpPr>
        <p:spPr>
          <a:xfrm>
            <a:off x="5756366" y="3753397"/>
            <a:ext cx="5323382" cy="583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DFCC56F-5D86-A56F-A375-C3EE022D245E}"/>
                  </a:ext>
                </a:extLst>
              </p14:cNvPr>
              <p14:cNvContentPartPr/>
              <p14:nvPr/>
            </p14:nvContentPartPr>
            <p14:xfrm>
              <a:off x="12801679" y="1477968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DFCC56F-5D86-A56F-A375-C3EE022D245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795559" y="14718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DD1FEDD-3647-3CF6-1388-7BBDCFAEF77D}"/>
                  </a:ext>
                </a:extLst>
              </p14:cNvPr>
              <p14:cNvContentPartPr/>
              <p14:nvPr/>
            </p14:nvContentPartPr>
            <p14:xfrm>
              <a:off x="10396159" y="2705568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DD1FEDD-3647-3CF6-1388-7BBDCFAEF77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390039" y="2699448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9697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7000"/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2709" y="1787501"/>
            <a:ext cx="9152708" cy="1828800"/>
          </a:xfrm>
          <a:prstGeom prst="rect">
            <a:avLst/>
          </a:prstGeom>
          <a:solidFill>
            <a:schemeClr val="accent2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Disruptions in Business Continuity</a:t>
            </a:r>
          </a:p>
        </p:txBody>
      </p:sp>
      <p:sp>
        <p:nvSpPr>
          <p:cNvPr id="3" name="Rectangle 2"/>
          <p:cNvSpPr/>
          <p:nvPr/>
        </p:nvSpPr>
        <p:spPr>
          <a:xfrm>
            <a:off x="246018" y="4570559"/>
            <a:ext cx="1811382" cy="1452204"/>
          </a:xfrm>
          <a:prstGeom prst="rect">
            <a:avLst/>
          </a:prstGeom>
          <a:gradFill>
            <a:gsLst>
              <a:gs pos="100000">
                <a:srgbClr val="FFC000"/>
              </a:gs>
              <a:gs pos="99000">
                <a:schemeClr val="accent1">
                  <a:lumMod val="45000"/>
                  <a:lumOff val="55000"/>
                </a:schemeClr>
              </a:gs>
              <a:gs pos="64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Hotel Evacuation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471351" y="4569975"/>
            <a:ext cx="2195621" cy="1452788"/>
          </a:xfrm>
          <a:prstGeom prst="rect">
            <a:avLst/>
          </a:prstGeom>
          <a:gradFill>
            <a:gsLst>
              <a:gs pos="100000">
                <a:srgbClr val="FFC000"/>
              </a:gs>
              <a:gs pos="99000">
                <a:schemeClr val="accent1">
                  <a:lumMod val="45000"/>
                  <a:lumOff val="55000"/>
                </a:schemeClr>
              </a:gs>
              <a:gs pos="64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Attraction/Ride Evacuation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5181600" y="4570559"/>
            <a:ext cx="1828800" cy="1452788"/>
          </a:xfrm>
          <a:prstGeom prst="rect">
            <a:avLst/>
          </a:prstGeom>
          <a:gradFill>
            <a:gsLst>
              <a:gs pos="100000">
                <a:srgbClr val="FFC000"/>
              </a:gs>
              <a:gs pos="99000">
                <a:schemeClr val="accent1">
                  <a:lumMod val="45000"/>
                  <a:lumOff val="55000"/>
                </a:schemeClr>
              </a:gs>
              <a:gs pos="64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Restaurant Evacuation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0082348" y="4570559"/>
            <a:ext cx="1863634" cy="1452204"/>
          </a:xfrm>
          <a:prstGeom prst="rect">
            <a:avLst/>
          </a:prstGeom>
          <a:gradFill>
            <a:gsLst>
              <a:gs pos="100000">
                <a:srgbClr val="FFC000"/>
              </a:gs>
              <a:gs pos="99000">
                <a:schemeClr val="accent1">
                  <a:lumMod val="45000"/>
                  <a:lumOff val="55000"/>
                </a:schemeClr>
              </a:gs>
              <a:gs pos="64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Production STOPS</a:t>
            </a:r>
          </a:p>
        </p:txBody>
      </p:sp>
      <p:sp>
        <p:nvSpPr>
          <p:cNvPr id="8" name="Rectangle 7"/>
          <p:cNvSpPr/>
          <p:nvPr/>
        </p:nvSpPr>
        <p:spPr>
          <a:xfrm>
            <a:off x="691343" y="439813"/>
            <a:ext cx="10405413" cy="769441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+mj-lt"/>
              </a:rPr>
              <a:t>Net Effect(s) of Nuisance Fire Alarm Activation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BD5182-D603-4895-830C-06E4FC7E0009}"/>
              </a:ext>
            </a:extLst>
          </p:cNvPr>
          <p:cNvSpPr/>
          <p:nvPr/>
        </p:nvSpPr>
        <p:spPr>
          <a:xfrm>
            <a:off x="7585989" y="4569390"/>
            <a:ext cx="1986085" cy="14533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cs typeface="Calibri"/>
              </a:rPr>
              <a:t>Complacency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5DE6867-A424-61DB-5AD0-B0E6D4A481D2}"/>
              </a:ext>
            </a:extLst>
          </p:cNvPr>
          <p:cNvCxnSpPr>
            <a:cxnSpLocks/>
            <a:stCxn id="2" idx="2"/>
            <a:endCxn id="3" idx="0"/>
          </p:cNvCxnSpPr>
          <p:nvPr/>
        </p:nvCxnSpPr>
        <p:spPr>
          <a:xfrm flipH="1">
            <a:off x="1151709" y="3616301"/>
            <a:ext cx="4957354" cy="954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8966BB4-4955-DA83-2EB1-649AC5E056D0}"/>
              </a:ext>
            </a:extLst>
          </p:cNvPr>
          <p:cNvCxnSpPr>
            <a:cxnSpLocks/>
            <a:stCxn id="2" idx="2"/>
            <a:endCxn id="4" idx="0"/>
          </p:cNvCxnSpPr>
          <p:nvPr/>
        </p:nvCxnSpPr>
        <p:spPr>
          <a:xfrm flipH="1">
            <a:off x="3569162" y="3616301"/>
            <a:ext cx="2539901" cy="9536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833D111-46E6-E992-4BBA-05E2AB50F8F3}"/>
              </a:ext>
            </a:extLst>
          </p:cNvPr>
          <p:cNvCxnSpPr>
            <a:cxnSpLocks/>
            <a:stCxn id="2" idx="2"/>
            <a:endCxn id="5" idx="0"/>
          </p:cNvCxnSpPr>
          <p:nvPr/>
        </p:nvCxnSpPr>
        <p:spPr>
          <a:xfrm flipH="1">
            <a:off x="6096000" y="3616301"/>
            <a:ext cx="13063" cy="954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E660167-5407-6CF2-5389-C83975E45AB1}"/>
              </a:ext>
            </a:extLst>
          </p:cNvPr>
          <p:cNvCxnSpPr>
            <a:cxnSpLocks/>
            <a:stCxn id="2" idx="2"/>
            <a:endCxn id="9" idx="0"/>
          </p:cNvCxnSpPr>
          <p:nvPr/>
        </p:nvCxnSpPr>
        <p:spPr>
          <a:xfrm>
            <a:off x="6109063" y="3616301"/>
            <a:ext cx="2469969" cy="953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4185AB4-C1B3-A92C-CD23-77D21B012666}"/>
              </a:ext>
            </a:extLst>
          </p:cNvPr>
          <p:cNvCxnSpPr>
            <a:cxnSpLocks/>
            <a:stCxn id="2" idx="2"/>
            <a:endCxn id="6" idx="0"/>
          </p:cNvCxnSpPr>
          <p:nvPr/>
        </p:nvCxnSpPr>
        <p:spPr>
          <a:xfrm>
            <a:off x="6109063" y="3616301"/>
            <a:ext cx="4905102" cy="954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938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3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46B17-3C85-386E-EADF-A62E62958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/>
          <a:lstStyle/>
          <a:p>
            <a:r>
              <a:rPr lang="en-US" b="1" dirty="0"/>
              <a:t>How much does it cost YOUR Business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38461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8B2CAE7F1EB441AD99250A78B6FB6A" ma:contentTypeVersion="13" ma:contentTypeDescription="Create a new document." ma:contentTypeScope="" ma:versionID="c24c860a4e6f849ac6752cdcec342895">
  <xsd:schema xmlns:xsd="http://www.w3.org/2001/XMLSchema" xmlns:xs="http://www.w3.org/2001/XMLSchema" xmlns:p="http://schemas.microsoft.com/office/2006/metadata/properties" xmlns:ns3="46520e80-e66a-4e0d-b510-3038b17c20b4" xmlns:ns4="069fb9f1-7a36-4dad-b73c-a9d65274d401" targetNamespace="http://schemas.microsoft.com/office/2006/metadata/properties" ma:root="true" ma:fieldsID="715621178a45db862c3da884dd58d38a" ns3:_="" ns4:_="">
    <xsd:import namespace="46520e80-e66a-4e0d-b510-3038b17c20b4"/>
    <xsd:import namespace="069fb9f1-7a36-4dad-b73c-a9d65274d40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520e80-e66a-4e0d-b510-3038b17c20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9fb9f1-7a36-4dad-b73c-a9d65274d40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4E5EC87-2C38-4AB9-9A93-A5D3790D85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520e80-e66a-4e0d-b510-3038b17c20b4"/>
    <ds:schemaRef ds:uri="069fb9f1-7a36-4dad-b73c-a9d65274d4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2D7D1D-CC0D-4EBF-8BEE-34D9714CC9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726953-9F2B-4372-B85C-B1A0FFE62793}">
  <ds:schemaRefs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069fb9f1-7a36-4dad-b73c-a9d65274d401"/>
    <ds:schemaRef ds:uri="http://www.w3.org/XML/1998/namespace"/>
    <ds:schemaRef ds:uri="http://schemas.microsoft.com/office/infopath/2007/PartnerControls"/>
    <ds:schemaRef ds:uri="46520e80-e66a-4e0d-b510-3038b17c20b4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54293</TotalTime>
  <Words>961</Words>
  <Application>Microsoft Office PowerPoint</Application>
  <PresentationFormat>Widescreen</PresentationFormat>
  <Paragraphs>136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Abadi Extra Light</vt:lpstr>
      <vt:lpstr>Aptos</vt:lpstr>
      <vt:lpstr>Arial</vt:lpstr>
      <vt:lpstr>Calibri</vt:lpstr>
      <vt:lpstr>Calibri Light</vt:lpstr>
      <vt:lpstr>Roboto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 Such Thing as a False Alarm</vt:lpstr>
      <vt:lpstr>PowerPoint Presentation</vt:lpstr>
      <vt:lpstr>PowerPoint Presentation</vt:lpstr>
      <vt:lpstr>How much does it cost YOUR Business?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Trail of Transparency – Accountability with Data</vt:lpstr>
      <vt:lpstr>PowerPoint Presentation</vt:lpstr>
      <vt:lpstr>PowerPoint Presentation</vt:lpstr>
      <vt:lpstr>PowerPoint Presentation</vt:lpstr>
      <vt:lpstr>Risk, Liability &amp; Maintenance Enforcement</vt:lpstr>
      <vt:lpstr>HOW IMPORTANT IS MAINTENANCE?</vt:lpstr>
      <vt:lpstr>PowerPoint Presentation</vt:lpstr>
    </vt:vector>
  </TitlesOfParts>
  <Company>The Walt Disney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Fire Systems 101</dc:title>
  <dc:creator>Wright, Brittany D.</dc:creator>
  <cp:lastModifiedBy>Mark DeMarco</cp:lastModifiedBy>
  <cp:revision>559</cp:revision>
  <cp:lastPrinted>2020-05-27T18:34:37Z</cp:lastPrinted>
  <dcterms:created xsi:type="dcterms:W3CDTF">2018-02-28T16:25:22Z</dcterms:created>
  <dcterms:modified xsi:type="dcterms:W3CDTF">2025-11-11T10:36:16Z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0x010100998B2CAE7F1EB441AD99250A78B6FB6A</vt:lpwstr>
  </property>
  <property fmtid="{D5CDD505-2E9C-101B-9397-08002B2CF9AE}" pid="3" name="MSIP_Label_c62e0584-010f-4004-8a6a-d5c118c8b4bd_Enabled">
    <vt:lpwstr>true</vt:lpwstr>
  </property>
  <property fmtid="{D5CDD505-2E9C-101B-9397-08002B2CF9AE}" pid="4" name="MSIP_Label_c62e0584-010f-4004-8a6a-d5c118c8b4bd_SetDate">
    <vt:lpwstr>2025-11-03T17:28:33Z</vt:lpwstr>
  </property>
  <property fmtid="{D5CDD505-2E9C-101B-9397-08002B2CF9AE}" pid="5" name="MSIP_Label_c62e0584-010f-4004-8a6a-d5c118c8b4bd_Method">
    <vt:lpwstr>Standard</vt:lpwstr>
  </property>
  <property fmtid="{D5CDD505-2E9C-101B-9397-08002B2CF9AE}" pid="6" name="MSIP_Label_c62e0584-010f-4004-8a6a-d5c118c8b4bd_Name">
    <vt:lpwstr>Internal</vt:lpwstr>
  </property>
  <property fmtid="{D5CDD505-2E9C-101B-9397-08002B2CF9AE}" pid="7" name="MSIP_Label_c62e0584-010f-4004-8a6a-d5c118c8b4bd_SiteId">
    <vt:lpwstr>56b731a8-a2ac-4c32-bf6b-616810e913c6</vt:lpwstr>
  </property>
  <property fmtid="{D5CDD505-2E9C-101B-9397-08002B2CF9AE}" pid="8" name="MSIP_Label_c62e0584-010f-4004-8a6a-d5c118c8b4bd_ActionId">
    <vt:lpwstr>f0ebc3f0-5cc2-49d6-be92-374bb7dabaa1</vt:lpwstr>
  </property>
  <property fmtid="{D5CDD505-2E9C-101B-9397-08002B2CF9AE}" pid="9" name="MSIP_Label_c62e0584-010f-4004-8a6a-d5c118c8b4bd_ContentBits">
    <vt:lpwstr>0</vt:lpwstr>
  </property>
  <property fmtid="{D5CDD505-2E9C-101B-9397-08002B2CF9AE}" pid="10" name="MSIP_Label_c62e0584-010f-4004-8a6a-d5c118c8b4bd_Tag">
    <vt:lpwstr>10, 3, 0, 1</vt:lpwstr>
  </property>
</Properties>
</file>