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52"/>
  </p:notesMasterIdLst>
  <p:sldIdLst>
    <p:sldId id="304" r:id="rId5"/>
    <p:sldId id="314" r:id="rId6"/>
    <p:sldId id="321" r:id="rId7"/>
    <p:sldId id="288" r:id="rId8"/>
    <p:sldId id="355" r:id="rId9"/>
    <p:sldId id="299" r:id="rId10"/>
    <p:sldId id="268" r:id="rId11"/>
    <p:sldId id="312" r:id="rId12"/>
    <p:sldId id="317" r:id="rId13"/>
    <p:sldId id="318" r:id="rId14"/>
    <p:sldId id="319" r:id="rId15"/>
    <p:sldId id="313" r:id="rId16"/>
    <p:sldId id="320" r:id="rId17"/>
    <p:sldId id="322" r:id="rId18"/>
    <p:sldId id="323" r:id="rId19"/>
    <p:sldId id="324" r:id="rId20"/>
    <p:sldId id="325" r:id="rId21"/>
    <p:sldId id="326" r:id="rId22"/>
    <p:sldId id="327" r:id="rId23"/>
    <p:sldId id="328" r:id="rId24"/>
    <p:sldId id="329" r:id="rId25"/>
    <p:sldId id="330" r:id="rId26"/>
    <p:sldId id="331" r:id="rId27"/>
    <p:sldId id="332" r:id="rId28"/>
    <p:sldId id="333" r:id="rId29"/>
    <p:sldId id="334" r:id="rId30"/>
    <p:sldId id="335" r:id="rId31"/>
    <p:sldId id="336" r:id="rId32"/>
    <p:sldId id="337" r:id="rId33"/>
    <p:sldId id="338" r:id="rId34"/>
    <p:sldId id="339" r:id="rId35"/>
    <p:sldId id="340" r:id="rId36"/>
    <p:sldId id="341" r:id="rId37"/>
    <p:sldId id="342" r:id="rId38"/>
    <p:sldId id="343" r:id="rId39"/>
    <p:sldId id="344" r:id="rId40"/>
    <p:sldId id="345" r:id="rId41"/>
    <p:sldId id="346" r:id="rId42"/>
    <p:sldId id="347" r:id="rId43"/>
    <p:sldId id="348" r:id="rId44"/>
    <p:sldId id="349" r:id="rId45"/>
    <p:sldId id="350" r:id="rId46"/>
    <p:sldId id="351" r:id="rId47"/>
    <p:sldId id="352" r:id="rId48"/>
    <p:sldId id="353" r:id="rId49"/>
    <p:sldId id="354" r:id="rId50"/>
    <p:sldId id="305" r:id="rId51"/>
  </p:sldIdLst>
  <p:sldSz cx="12192000" cy="6858000"/>
  <p:notesSz cx="7102475" cy="93884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 id="{5C0774B3-6DF9-3E11-23E2-4FAE0A945F92}" name="Jim Tidwell" initials="JT" userId="b14660dd124d1fc8" providerId="Windows Live"/>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861" autoAdjust="0"/>
    <p:restoredTop sz="73002" autoAdjust="0"/>
  </p:normalViewPr>
  <p:slideViewPr>
    <p:cSldViewPr snapToGrid="0">
      <p:cViewPr varScale="1">
        <p:scale>
          <a:sx n="62" d="100"/>
          <a:sy n="62" d="100"/>
        </p:scale>
        <p:origin x="1068" y="261"/>
      </p:cViewPr>
      <p:guideLst>
        <p:guide pos="6504"/>
        <p:guide orient="horz" pos="3696"/>
        <p:guide orient="horz" pos="1968"/>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viewProps" Target="viewProp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commentAuthors" Target="commentAuthors.xml"/><Relationship Id="rId58" Type="http://schemas.microsoft.com/office/2018/10/relationships/authors" Target="authors.xml"/><Relationship Id="rId5" Type="http://schemas.openxmlformats.org/officeDocument/2006/relationships/slide" Target="slides/slide1.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theme" Target="theme/theme1.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tableStyles" Target="tableStyles.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471054"/>
          </a:xfrm>
          <a:prstGeom prst="rect">
            <a:avLst/>
          </a:prstGeom>
        </p:spPr>
        <p:txBody>
          <a:bodyPr vert="horz" lIns="94229" tIns="47114" rIns="94229" bIns="47114" rtlCol="0"/>
          <a:lstStyle>
            <a:lvl1pPr algn="l">
              <a:defRPr sz="1200"/>
            </a:lvl1pPr>
          </a:lstStyle>
          <a:p>
            <a:endParaRPr lang="en-US" dirty="0"/>
          </a:p>
        </p:txBody>
      </p:sp>
      <p:sp>
        <p:nvSpPr>
          <p:cNvPr id="3" name="Date Placeholder 2"/>
          <p:cNvSpPr>
            <a:spLocks noGrp="1"/>
          </p:cNvSpPr>
          <p:nvPr>
            <p:ph type="dt" idx="1"/>
          </p:nvPr>
        </p:nvSpPr>
        <p:spPr>
          <a:xfrm>
            <a:off x="4023092" y="0"/>
            <a:ext cx="3077739" cy="471054"/>
          </a:xfrm>
          <a:prstGeom prst="rect">
            <a:avLst/>
          </a:prstGeom>
        </p:spPr>
        <p:txBody>
          <a:bodyPr vert="horz" lIns="94229" tIns="47114" rIns="94229" bIns="47114" rtlCol="0"/>
          <a:lstStyle>
            <a:lvl1pPr algn="r">
              <a:defRPr sz="1200"/>
            </a:lvl1pPr>
          </a:lstStyle>
          <a:p>
            <a:fld id="{E7D16CA8-7DCC-4F2C-A1EF-C632B9D3E96D}" type="datetimeFigureOut">
              <a:rPr lang="en-US" smtClean="0"/>
              <a:t>11/11/2025</a:t>
            </a:fld>
            <a:endParaRPr lang="en-US" dirty="0"/>
          </a:p>
        </p:txBody>
      </p:sp>
      <p:sp>
        <p:nvSpPr>
          <p:cNvPr id="4" name="Slide Image Placeholder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4229" tIns="47114" rIns="94229" bIns="47114" rtlCol="0" anchor="ctr"/>
          <a:lstStyle/>
          <a:p>
            <a:endParaRPr lang="en-US" dirty="0"/>
          </a:p>
        </p:txBody>
      </p:sp>
      <p:sp>
        <p:nvSpPr>
          <p:cNvPr id="5" name="Notes Placeholder 4"/>
          <p:cNvSpPr>
            <a:spLocks noGrp="1"/>
          </p:cNvSpPr>
          <p:nvPr>
            <p:ph type="body" sz="quarter" idx="3"/>
          </p:nvPr>
        </p:nvSpPr>
        <p:spPr>
          <a:xfrm>
            <a:off x="710248" y="4518204"/>
            <a:ext cx="5681980" cy="3696712"/>
          </a:xfrm>
          <a:prstGeom prst="rect">
            <a:avLst/>
          </a:prstGeom>
        </p:spPr>
        <p:txBody>
          <a:bodyPr vert="horz" lIns="94229" tIns="47114" rIns="94229" bIns="47114"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917422"/>
            <a:ext cx="3077739" cy="471053"/>
          </a:xfrm>
          <a:prstGeom prst="rect">
            <a:avLst/>
          </a:prstGeom>
        </p:spPr>
        <p:txBody>
          <a:bodyPr vert="horz" lIns="94229" tIns="47114" rIns="94229" bIns="47114" rtlCol="0" anchor="b"/>
          <a:lstStyle>
            <a:lvl1pPr algn="l">
              <a:defRPr sz="1200"/>
            </a:lvl1pPr>
          </a:lstStyle>
          <a:p>
            <a:endParaRPr lang="en-US" dirty="0"/>
          </a:p>
        </p:txBody>
      </p:sp>
      <p:sp>
        <p:nvSpPr>
          <p:cNvPr id="7" name="Slide Number Placeholder 6"/>
          <p:cNvSpPr>
            <a:spLocks noGrp="1"/>
          </p:cNvSpPr>
          <p:nvPr>
            <p:ph type="sldNum" sz="quarter" idx="5"/>
          </p:nvPr>
        </p:nvSpPr>
        <p:spPr>
          <a:xfrm>
            <a:off x="4023092" y="8917422"/>
            <a:ext cx="3077739" cy="471053"/>
          </a:xfrm>
          <a:prstGeom prst="rect">
            <a:avLst/>
          </a:prstGeom>
        </p:spPr>
        <p:txBody>
          <a:bodyPr vert="horz" lIns="94229" tIns="47114" rIns="94229" bIns="47114"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a:t>
            </a:fld>
            <a:endParaRPr lang="en-US" dirty="0"/>
          </a:p>
        </p:txBody>
      </p:sp>
    </p:spTree>
    <p:extLst>
      <p:ext uri="{BB962C8B-B14F-4D97-AF65-F5344CB8AC3E}">
        <p14:creationId xmlns:p14="http://schemas.microsoft.com/office/powerpoint/2010/main" val="343267937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would be remiss if we didn’t mention the need for close coordination between public safety agencies, public works and other government agencies, as well as private groups that can be impacted by an event. Maintaining good relationships is important under any circumstances, but during a true community crisis, there is no room for any discord of any kind. Clear communications, unified command, and assigned responsibilities will pay big dividends to the public we serve. </a:t>
            </a:r>
          </a:p>
          <a:p>
            <a:endParaRPr lang="en-US" dirty="0"/>
          </a:p>
          <a:p>
            <a:r>
              <a:rPr lang="en-US" dirty="0"/>
              <a:t>In class questionnaire: Who else or what other organization could we add to these lists?</a:t>
            </a:r>
          </a:p>
          <a:p>
            <a:endParaRPr lang="en-US" dirty="0"/>
          </a:p>
          <a:p>
            <a:r>
              <a:rPr lang="en-US" i="1" dirty="0">
                <a:solidFill>
                  <a:srgbClr val="FF0000"/>
                </a:solidFill>
              </a:rPr>
              <a:t>Potential classroom exercise:  Decide who has final decision about message content to Chamber of Commerce, Public Alerts and news media.  Public Officials? PIO? Law Enforcement? Fire Department? Management? Emergency Services?</a:t>
            </a:r>
          </a:p>
        </p:txBody>
      </p:sp>
      <p:sp>
        <p:nvSpPr>
          <p:cNvPr id="4" name="Slide Number Placeholder 3"/>
          <p:cNvSpPr>
            <a:spLocks noGrp="1"/>
          </p:cNvSpPr>
          <p:nvPr>
            <p:ph type="sldNum" sz="quarter" idx="5"/>
          </p:nvPr>
        </p:nvSpPr>
        <p:spPr/>
        <p:txBody>
          <a:bodyPr/>
          <a:lstStyle/>
          <a:p>
            <a:fld id="{8B990660-4B7D-4C11-96DB-B19FFA8CA93C}" type="slidenum">
              <a:rPr lang="en-US" smtClean="0"/>
              <a:t>10</a:t>
            </a:fld>
            <a:endParaRPr lang="en-US" dirty="0"/>
          </a:p>
        </p:txBody>
      </p:sp>
    </p:spTree>
    <p:extLst>
      <p:ext uri="{BB962C8B-B14F-4D97-AF65-F5344CB8AC3E}">
        <p14:creationId xmlns:p14="http://schemas.microsoft.com/office/powerpoint/2010/main" val="27252021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let's discuss some specific strategies</a:t>
            </a:r>
          </a:p>
        </p:txBody>
      </p:sp>
      <p:sp>
        <p:nvSpPr>
          <p:cNvPr id="4" name="Slide Number Placeholder 3"/>
          <p:cNvSpPr>
            <a:spLocks noGrp="1"/>
          </p:cNvSpPr>
          <p:nvPr>
            <p:ph type="sldNum" sz="quarter" idx="5"/>
          </p:nvPr>
        </p:nvSpPr>
        <p:spPr/>
        <p:txBody>
          <a:bodyPr/>
          <a:lstStyle/>
          <a:p>
            <a:fld id="{8B990660-4B7D-4C11-96DB-B19FFA8CA93C}" type="slidenum">
              <a:rPr lang="en-US" smtClean="0"/>
              <a:t>11</a:t>
            </a:fld>
            <a:endParaRPr lang="en-US" dirty="0"/>
          </a:p>
        </p:txBody>
      </p:sp>
    </p:spTree>
    <p:extLst>
      <p:ext uri="{BB962C8B-B14F-4D97-AF65-F5344CB8AC3E}">
        <p14:creationId xmlns:p14="http://schemas.microsoft.com/office/powerpoint/2010/main" val="11373847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all realize the value of sprinkler systems in reducing fire loss in our communities. According to the Insurance Information Institute (iii.org), forty percent of businesses never reopen after a fire, and an additional 25 percent fail within one year of reopening. It’s likely that the statistics for businesses burned in a civil disturbance will be even worse, as the rebuilding of the community involves much more than bricks and mortar.</a:t>
            </a:r>
          </a:p>
          <a:p>
            <a:endParaRPr lang="en-US" dirty="0"/>
          </a:p>
          <a:p>
            <a:r>
              <a:rPr lang="en-US" dirty="0"/>
              <a:t>We have considerable experience over the last several years with various types of civil disturbances where those creating the disturbance decide to set fire to buildings in an area. In those cases, it has been documented that most buildings with active sprinkler systems survived the attempted arsons, while many of the buildings without sprinklers were destroyed. While sprinklers aren’t necessarily designed for an arson fire, they have performed well in recent outbreaks.  Most of the data is anecdotal, but those who attended the fires have reported high success rates in mitigating a fire event where sprinklers were present. Another observation has been that, when a sprinkler system activates, it’s a significant deterrent to looters and others who may want to commit crimes in the building. It’s probably more difficult to operate in a building with water pouring out of the sprinklers than it is in a dry environment – </a:t>
            </a:r>
            <a:r>
              <a:rPr lang="en-US" i="1" dirty="0"/>
              <a:t>and the odor and appearance of the initial sprinkler discharge isn’t pleasant</a:t>
            </a:r>
            <a:r>
              <a:rPr lang="en-US" dirty="0"/>
              <a:t>. </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12</a:t>
            </a:fld>
            <a:endParaRPr lang="en-US" dirty="0"/>
          </a:p>
        </p:txBody>
      </p:sp>
    </p:spTree>
    <p:extLst>
      <p:ext uri="{BB962C8B-B14F-4D97-AF65-F5344CB8AC3E}">
        <p14:creationId xmlns:p14="http://schemas.microsoft.com/office/powerpoint/2010/main" val="218321952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Any routine fire inspection includes an assessment of any fire protection systems installed on the premises. Checking to see systems have been inspected and maintained in accordance with adopted standards is important to ensure they will operate as designed should a fire occur. This includes sprinkler systems, kitchen hood systems, special hazard systems, fire alarm systems and portable fire extinguishers. Typically, all of these will have a tag installed by a service technician that will indicate the status of the system or device, along with the date the system was last checked. If an event is imminent or pending, a final “sweep” of businesses in the target area may be in order to be sure systems are maintained and secured. </a:t>
            </a:r>
          </a:p>
          <a:p>
            <a:endParaRPr lang="en-US" dirty="0"/>
          </a:p>
          <a:p>
            <a:r>
              <a:rPr lang="en-US" dirty="0"/>
              <a:t>901.4.1 Required fire protection and life safety systems. </a:t>
            </a:r>
          </a:p>
          <a:p>
            <a:r>
              <a:rPr lang="en-US" dirty="0"/>
              <a:t>Fire protection and life safety systems required by this code, or the International Building Code shall be installed, repaired, operated, tested and maintained in accordance with this code.</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13</a:t>
            </a:fld>
            <a:endParaRPr lang="en-US" dirty="0"/>
          </a:p>
        </p:txBody>
      </p:sp>
    </p:spTree>
    <p:extLst>
      <p:ext uri="{BB962C8B-B14F-4D97-AF65-F5344CB8AC3E}">
        <p14:creationId xmlns:p14="http://schemas.microsoft.com/office/powerpoint/2010/main" val="7275033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Sometimes overlooked are changes to the occupancy or the building. Because each system is designed to a specific risk (hazard), any changes to the contents or the building could render the fire protection unreliable. For instance, over the last several years, hand sanitizer has become ubiquitous in our society. Virtually every office, store, or other occupancy has hand sanitizer available to employees and customers. It’s easy to overlook the fact that this material is highly flammable – up to 80% alcohol is routine. So, while a small personal container of the liquid may not present a significant risk, storage of pallets of the material may present a challenge that the sprinkler system wasn’t designed to address. Because the risk of fire setting is heightened during civil unrest, it’s important to confirm the sprinklers, extinguishers, etc. are appropriate for the risk. </a:t>
            </a:r>
          </a:p>
          <a:p>
            <a:endParaRPr lang="en-US" dirty="0"/>
          </a:p>
          <a:p>
            <a:r>
              <a:rPr lang="en-US" dirty="0"/>
              <a:t>In classroom, discuss other possible items that can fall into this category (renovations, Hazardous materials storage, etc.)</a:t>
            </a:r>
          </a:p>
        </p:txBody>
      </p:sp>
      <p:sp>
        <p:nvSpPr>
          <p:cNvPr id="4" name="Slide Number Placeholder 3"/>
          <p:cNvSpPr>
            <a:spLocks noGrp="1"/>
          </p:cNvSpPr>
          <p:nvPr>
            <p:ph type="sldNum" sz="quarter" idx="5"/>
          </p:nvPr>
        </p:nvSpPr>
        <p:spPr/>
        <p:txBody>
          <a:bodyPr/>
          <a:lstStyle/>
          <a:p>
            <a:fld id="{8B990660-4B7D-4C11-96DB-B19FFA8CA93C}" type="slidenum">
              <a:rPr lang="en-US" smtClean="0"/>
              <a:t>14</a:t>
            </a:fld>
            <a:endParaRPr lang="en-US" dirty="0"/>
          </a:p>
        </p:txBody>
      </p:sp>
    </p:spTree>
    <p:extLst>
      <p:ext uri="{BB962C8B-B14F-4D97-AF65-F5344CB8AC3E}">
        <p14:creationId xmlns:p14="http://schemas.microsoft.com/office/powerpoint/2010/main" val="37547166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Vacant buildings present an attractive target for criminals, especially during civil disturbances. Under some circumstances, systems in these buildings are permitted by most codes to be modified or taken out of service due to potential freezing or other conditions. These policies and procedures are worth revisiting to be sure that the jurisdiction isn’t creating a target for arsonists unnecessarily. If there is a high risk of civil unrest, previous approvals to take systems out of service may be worth consideration.   Consideration should be given to the time and nature of building vacancy, and to the overall condition of vacant properties.  For example, buildings which are vacated for a short duration due to seasonal uses or changes of tenants or ownership, may have more complete protection systems in place that could be used during times of vacancy.  Where the automatic water supplies to internal fire sprinkler or standpipe systems have been shut off during periods of building vacancy, water could be supplied to operate these systems by reopening closed control valves or providing required water supplies through fire department connections which are connected to the system on the system side of control valves. </a:t>
            </a:r>
          </a:p>
          <a:p>
            <a:endParaRPr lang="en-US" dirty="0"/>
          </a:p>
          <a:p>
            <a:r>
              <a:rPr lang="en-US" dirty="0"/>
              <a:t>SECTION311</a:t>
            </a:r>
          </a:p>
          <a:p>
            <a:r>
              <a:rPr lang="en-US" dirty="0"/>
              <a:t>VACANT PREMISES</a:t>
            </a:r>
          </a:p>
          <a:p>
            <a:r>
              <a:rPr lang="en-US" dirty="0"/>
              <a:t>311.2.2 Fire protection. </a:t>
            </a:r>
          </a:p>
          <a:p>
            <a:r>
              <a:rPr lang="en-US" dirty="0"/>
              <a:t>Fire protection systems shall be maintained in an operable condition at all times.</a:t>
            </a:r>
          </a:p>
          <a:p>
            <a:r>
              <a:rPr lang="en-US" dirty="0"/>
              <a:t>(Exceptions excluded from this text)</a:t>
            </a:r>
          </a:p>
          <a:p>
            <a:r>
              <a:rPr lang="en-US" dirty="0"/>
              <a:t>International Fire Code, 2021 Edition</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15</a:t>
            </a:fld>
            <a:endParaRPr lang="en-US" dirty="0"/>
          </a:p>
        </p:txBody>
      </p:sp>
    </p:spTree>
    <p:extLst>
      <p:ext uri="{BB962C8B-B14F-4D97-AF65-F5344CB8AC3E}">
        <p14:creationId xmlns:p14="http://schemas.microsoft.com/office/powerpoint/2010/main" val="356550833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specific requirements for securing or monitoring fire protection systems in both the fire codes and related standards. While monitoring of systems is important, and will provide notification of activation or closed valves, consideration should also be given to physically securing control valves for sprinkler systems. If a chain and lock is installed to keep a valve open, it will add considerably to the degree of difficulty for someone attempting to shut the system down if they want to prevent automatic control or suppression of incendiary fires.  The physical securing of valves isn’t a requirement of the model codes (IFC or NFPA) but should be considered by the local jurisdiction as a policy change or potential amendment to the adopted regulations when deemed necessary. </a:t>
            </a:r>
          </a:p>
          <a:p>
            <a:endParaRPr lang="en-US" dirty="0"/>
          </a:p>
          <a:p>
            <a:r>
              <a:rPr lang="en-US" dirty="0"/>
              <a:t>903.4 Sprinkler system supervision and alarms. </a:t>
            </a:r>
          </a:p>
          <a:p>
            <a:endParaRPr lang="en-US" dirty="0"/>
          </a:p>
          <a:p>
            <a:r>
              <a:rPr lang="en-US" dirty="0"/>
              <a:t>Valves controlling the water supply for automatic sprinkler systems, pumps, tanks, water levels and temperatures, critical air pressures and waterflow switches on all sprinkler systems shall be electrically supervised by a listed fire alarm control unit.</a:t>
            </a:r>
          </a:p>
          <a:p>
            <a:r>
              <a:rPr lang="en-US" dirty="0"/>
              <a:t>(Exceptions excluded from this text)</a:t>
            </a:r>
          </a:p>
          <a:p>
            <a:r>
              <a:rPr lang="en-US" dirty="0"/>
              <a:t>International Fire Code, 2021 Edition</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16</a:t>
            </a:fld>
            <a:endParaRPr lang="en-US" dirty="0"/>
          </a:p>
        </p:txBody>
      </p:sp>
    </p:spTree>
    <p:extLst>
      <p:ext uri="{BB962C8B-B14F-4D97-AF65-F5344CB8AC3E}">
        <p14:creationId xmlns:p14="http://schemas.microsoft.com/office/powerpoint/2010/main" val="90245251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several code requirements intended to provide access to valves and controls by responding fire fighters; this is so that water supplies can be easily shut off during an emergency and reduce water damage. When considering disruptions like civil unrest, there is value in considering a balanced approach whereby unauthorized personnel are prevented from easily shutting valves that could keep the system from operating. </a:t>
            </a:r>
          </a:p>
          <a:p>
            <a:endParaRPr lang="en-US" dirty="0"/>
          </a:p>
          <a:p>
            <a:r>
              <a:rPr lang="en-US" dirty="0"/>
              <a:t>30.4.12.2   Alarm signals shall be provided for, but not limited to, each of the following: monitoring position of control valves, fire pump power supplies and operating condition, water tank levels and temperatures, zone waterflow alarms, pressure of tanks, and air pressure on dry pipe valves.</a:t>
            </a:r>
          </a:p>
          <a:p>
            <a:r>
              <a:rPr lang="en-US" dirty="0"/>
              <a:t>NFPA 13, 2019 Edition</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17</a:t>
            </a:fld>
            <a:endParaRPr lang="en-US" dirty="0"/>
          </a:p>
        </p:txBody>
      </p:sp>
    </p:spTree>
    <p:extLst>
      <p:ext uri="{BB962C8B-B14F-4D97-AF65-F5344CB8AC3E}">
        <p14:creationId xmlns:p14="http://schemas.microsoft.com/office/powerpoint/2010/main" val="137230308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Fire department connections are important to assure sprinkler and standpipe systems receive the necessary support from responding fire fighters when needed. Unfortunately, these are particularly vulnerable to vandalism; the size of a two-and-a-half-inch inlet is almost exactly the size needed  to accommodate a soda or beer can, and for some reason people tend to stuff trash and other debris into FDC’s that don’t have their caps intact. (During one event, a Molotov cocktail was found inserted into an FDC). Screw-on caps have been the norm until recently, when plastic break-away caps became popular because they’re inexpensive to replace. The problem is that these are also easily removed when someone wants to sabotage the fire protection system. One answer is to install locking caps on the FDC. While they’re more expensive than the plastic caps, they shouldn’t have to be replaced because they’re locked on, and only the fire department has a key to unlock them. The fire code provides the fire code official with the authority to require locking caps, so this is an option for jurisdictions wishing to assure they are properly secured.   Note that protection of dry standpipes is of paramount importance because they don’t have an automatic water supply and depend solely on the fire department for supplying water in most cases.</a:t>
            </a:r>
          </a:p>
          <a:p>
            <a:endParaRPr lang="en-US" dirty="0"/>
          </a:p>
          <a:p>
            <a:r>
              <a:rPr lang="en-US" dirty="0"/>
              <a:t>To prevent vandalism in buildings, and to preserve the ability of a standpipe to operate, consideration should be given to requiring locking caps on standpipe outlets as well as the FDC’s. This is addressed in the IFC as well. </a:t>
            </a:r>
          </a:p>
          <a:p>
            <a:endParaRPr lang="en-US" dirty="0"/>
          </a:p>
          <a:p>
            <a:r>
              <a:rPr lang="en-US" dirty="0"/>
              <a:t>912.4.1Locking fire department connection caps.</a:t>
            </a:r>
          </a:p>
          <a:p>
            <a:r>
              <a:rPr lang="en-US" dirty="0"/>
              <a:t>The fire code official is authorized to require locking caps on fire department connections for water-based fire protection systems where the responding fire department carries appropriate key wrenches for removal.</a:t>
            </a:r>
          </a:p>
          <a:p>
            <a:endParaRPr lang="en-US" dirty="0"/>
          </a:p>
          <a:p>
            <a:r>
              <a:rPr lang="en-US" dirty="0"/>
              <a:t>International Fire Code, 2021 Edition</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18</a:t>
            </a:fld>
            <a:endParaRPr lang="en-US" dirty="0"/>
          </a:p>
        </p:txBody>
      </p:sp>
    </p:spTree>
    <p:extLst>
      <p:ext uri="{BB962C8B-B14F-4D97-AF65-F5344CB8AC3E}">
        <p14:creationId xmlns:p14="http://schemas.microsoft.com/office/powerpoint/2010/main" val="660210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During any assessment of a fire protection system, any monitoring arrangement should be verified by contacting the monitoring agency and confirming they are receiving the appropriate signals being sent by the various devices (trouble signals for electrical failures; supervisory signals for mechanical failures, and alarm signals for emergency conditions water flow, etc.).  It should be noted here, however, that during major crises, it isn’t unusual for wireless communications (cell phone systems) to become overloaded to the point they can’t provide dependable service. If monitoring systems are utilizing the wireless option, it’s possible, even likely, that they will not be able to transmit signals to their respective monitoring agencies during a significant event.</a:t>
            </a:r>
          </a:p>
        </p:txBody>
      </p:sp>
      <p:sp>
        <p:nvSpPr>
          <p:cNvPr id="4" name="Slide Number Placeholder 3"/>
          <p:cNvSpPr>
            <a:spLocks noGrp="1"/>
          </p:cNvSpPr>
          <p:nvPr>
            <p:ph type="sldNum" sz="quarter" idx="5"/>
          </p:nvPr>
        </p:nvSpPr>
        <p:spPr/>
        <p:txBody>
          <a:bodyPr/>
          <a:lstStyle/>
          <a:p>
            <a:fld id="{8B990660-4B7D-4C11-96DB-B19FFA8CA93C}" type="slidenum">
              <a:rPr lang="en-US" smtClean="0"/>
              <a:t>19</a:t>
            </a:fld>
            <a:endParaRPr lang="en-US" dirty="0"/>
          </a:p>
        </p:txBody>
      </p:sp>
    </p:spTree>
    <p:extLst>
      <p:ext uri="{BB962C8B-B14F-4D97-AF65-F5344CB8AC3E}">
        <p14:creationId xmlns:p14="http://schemas.microsoft.com/office/powerpoint/2010/main" val="101551304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2</a:t>
            </a:fld>
            <a:endParaRPr lang="en-US" dirty="0"/>
          </a:p>
        </p:txBody>
      </p:sp>
    </p:spTree>
    <p:extLst>
      <p:ext uri="{BB962C8B-B14F-4D97-AF65-F5344CB8AC3E}">
        <p14:creationId xmlns:p14="http://schemas.microsoft.com/office/powerpoint/2010/main" val="149564781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today’s society, many communities are facing rising crime rates, necessitating more substantial hardening of facilities that are targets of criminals. When contemplating civil disturbance activities, the need for more robust security measures takes on even greater importance for business owners.  As people contemplate the potential loss of their property and livelihoods, they can become very innovative in finding ways to provide protection. Sometimes, their schemes aren’t well thought out and create greater risks. </a:t>
            </a:r>
          </a:p>
          <a:p>
            <a:endParaRPr lang="en-US" dirty="0"/>
          </a:p>
          <a:p>
            <a:r>
              <a:rPr lang="en-US" sz="1100" b="1" kern="1800" dirty="0">
                <a:solidFill>
                  <a:srgbClr val="2F5496"/>
                </a:solidFill>
                <a:latin typeface="Roboto" panose="02000000000000000000" pitchFamily="2" charset="0"/>
                <a:ea typeface="Times New Roman" panose="02020603050405020304" pitchFamily="18" charset="0"/>
                <a:cs typeface="Times New Roman" panose="02020603050405020304" pitchFamily="18" charset="0"/>
              </a:rPr>
              <a:t>1010.2Door operations.</a:t>
            </a:r>
            <a:endParaRPr lang="en-US" sz="1600" b="1" kern="0" dirty="0">
              <a:solidFill>
                <a:srgbClr val="2F5496"/>
              </a:solidFill>
              <a:latin typeface="Calibri Light" panose="020F0302020204030204" pitchFamily="34" charset="0"/>
              <a:ea typeface="Times New Roman" panose="02020603050405020304" pitchFamily="18" charset="0"/>
              <a:cs typeface="Times New Roman" panose="02020603050405020304" pitchFamily="18" charset="0"/>
            </a:endParaRPr>
          </a:p>
          <a:p>
            <a:pPr algn="just">
              <a:spcAft>
                <a:spcPts val="618"/>
              </a:spcAft>
            </a:pPr>
            <a:r>
              <a:rPr lang="en-US" dirty="0">
                <a:latin typeface="Roboto" panose="02000000000000000000" pitchFamily="2" charset="0"/>
                <a:ea typeface="Times New Roman" panose="02020603050405020304" pitchFamily="18" charset="0"/>
              </a:rPr>
              <a:t>Except as specifically permitted by this section, egress doors shall be readily openable from the egress side without the use of a key or special knowledge or effort.</a:t>
            </a:r>
            <a:endParaRPr lang="en-US" dirty="0">
              <a:latin typeface="Times New Roman" panose="02020603050405020304" pitchFamily="18" charset="0"/>
              <a:ea typeface="Times New Roman" panose="02020603050405020304" pitchFamily="18" charset="0"/>
            </a:endParaRPr>
          </a:p>
          <a:p>
            <a:r>
              <a:rPr lang="en-US" i="1" u="sng" dirty="0">
                <a:latin typeface="Times New Roman" panose="02020603050405020304" pitchFamily="18" charset="0"/>
                <a:ea typeface="Times New Roman" panose="02020603050405020304" pitchFamily="18" charset="0"/>
              </a:rPr>
              <a:t>International Fire Code, 2021 Edition</a:t>
            </a:r>
            <a:endParaRPr lang="en-US" dirty="0">
              <a:latin typeface="Times New Roman" panose="02020603050405020304" pitchFamily="18" charset="0"/>
              <a:ea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20</a:t>
            </a:fld>
            <a:endParaRPr lang="en-US" dirty="0"/>
          </a:p>
        </p:txBody>
      </p:sp>
    </p:spTree>
    <p:extLst>
      <p:ext uri="{BB962C8B-B14F-4D97-AF65-F5344CB8AC3E}">
        <p14:creationId xmlns:p14="http://schemas.microsoft.com/office/powerpoint/2010/main" val="149977631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While there are exceptions for certain types of occupancies (detention centers, certain health care occupancies, psychiatric facilities, etc.), the fire and building codes intend for people to be able to exit any building they’re in without special knowledge, tools, or effort.  Any security device that impedes egress by locking, barricading or otherwise blocking a person from exiting the building should be carefully evaluated and, where possible, removed or modified so that exiting isn’t affected. For instance, if building is equipped with revolving doors, and the emergency egress consists of folding (collapsing) those doors to provide unimpeded egress to the outside, then installing plywood on them will probably defeat the emergency egress feature and should be reconsidered. On the other hand, if the revolving doors have normal swinging doors adjacent to them, plywood may be an option.  </a:t>
            </a:r>
          </a:p>
          <a:p>
            <a:endParaRPr lang="en-US" dirty="0"/>
          </a:p>
          <a:p>
            <a:r>
              <a:rPr lang="en-US" dirty="0"/>
              <a:t>Makeshift locks and locking devices, padlocks and hasps, barricades and similar solutions are almost always prohibited on exit doors. When found, they should immediately be removed or modified so that egress isn’t affected. </a:t>
            </a:r>
          </a:p>
          <a:p>
            <a:endParaRPr lang="en-US" dirty="0"/>
          </a:p>
          <a:p>
            <a:r>
              <a:rPr lang="en-US" dirty="0"/>
              <a:t>1032.2Reliability.</a:t>
            </a:r>
          </a:p>
          <a:p>
            <a:r>
              <a:rPr lang="en-US" dirty="0"/>
              <a:t>Required exit accesses, exits and exit discharges shall be continuously maintained free from obstructions or impediments to full instant use in the case of fire or other emergency where the building area served by the means of egress is occupied. An exit or exit passageway shall not be used for any purpose that interferes with a means of egress.</a:t>
            </a:r>
          </a:p>
          <a:p>
            <a:r>
              <a:rPr lang="en-US" dirty="0"/>
              <a:t>1032.2.1Security devices and egress locks.</a:t>
            </a:r>
          </a:p>
          <a:p>
            <a:r>
              <a:rPr lang="en-US" dirty="0"/>
              <a:t>Security devices affecting means of egress shall be subject to approval of the fire code official. Security devices and locking arrangements in the means of egress that restrict, control, or delay egress shall be installed and maintained as required by this chapter.</a:t>
            </a:r>
          </a:p>
          <a:p>
            <a:r>
              <a:rPr lang="en-US" i="1" dirty="0"/>
              <a:t>International Fire Code, 2021 Edition</a:t>
            </a:r>
          </a:p>
        </p:txBody>
      </p:sp>
      <p:sp>
        <p:nvSpPr>
          <p:cNvPr id="4" name="Slide Number Placeholder 3"/>
          <p:cNvSpPr>
            <a:spLocks noGrp="1"/>
          </p:cNvSpPr>
          <p:nvPr>
            <p:ph type="sldNum" sz="quarter" idx="5"/>
          </p:nvPr>
        </p:nvSpPr>
        <p:spPr/>
        <p:txBody>
          <a:bodyPr/>
          <a:lstStyle/>
          <a:p>
            <a:fld id="{8B990660-4B7D-4C11-96DB-B19FFA8CA93C}" type="slidenum">
              <a:rPr lang="en-US" smtClean="0"/>
              <a:t>21</a:t>
            </a:fld>
            <a:endParaRPr lang="en-US" dirty="0"/>
          </a:p>
        </p:txBody>
      </p:sp>
    </p:spTree>
    <p:extLst>
      <p:ext uri="{BB962C8B-B14F-4D97-AF65-F5344CB8AC3E}">
        <p14:creationId xmlns:p14="http://schemas.microsoft.com/office/powerpoint/2010/main" val="18029242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According to the International Fire Code, panic hardware is a door-latching assembly incorporating a device that releases the latch upon the application of a force in the direction of egress travel. This type of hardware is required on most exit doors installed in public assembly and educational occupancies and is common in some others. Panic hardware is designed to permit a person to exit a building without turning a doorknob, releasing a latch, or any other action that could possibly slow down or impede the flow of people from the building. They can still be secured, as the hardware can be arranged to latch when the door closes, effectively locking people out of the building but allowing those inside to exit in an emergency. Unfortunately, when this type of hardware isn’t installed properly or is damaged or worn through normal use, the latching mechanism may not work as designed. In these cases, some building owners and operators choose to add other locks to the doors rather than replace or repair the panic hardware. This is a violation that should be rectified immediately upon discovery.   </a:t>
            </a:r>
          </a:p>
          <a:p>
            <a:endParaRPr lang="en-US" dirty="0"/>
          </a:p>
          <a:p>
            <a:r>
              <a:rPr lang="en-US" dirty="0"/>
              <a:t>Sometimes, an employee or customer may use a rock or other device to prop a door with panic hardware open so that they can reenter the building – the person may want to go outside to smoke or to visit with someone and reenter the door they exited. In other situations, a criminal may prop a door open to keep the panic hardware from latching so that they may enter the building later for nefarious purposes; this is what occurred at a mass shooting at a movie theatre in Aurora, Colorado. If a business has doors equipped with panic hardware, it’s valuable to monitor them closely – especially in times of civil unrest - to be sure that doors can be secured when closed. </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22</a:t>
            </a:fld>
            <a:endParaRPr lang="en-US" dirty="0"/>
          </a:p>
        </p:txBody>
      </p:sp>
    </p:spTree>
    <p:extLst>
      <p:ext uri="{BB962C8B-B14F-4D97-AF65-F5344CB8AC3E}">
        <p14:creationId xmlns:p14="http://schemas.microsoft.com/office/powerpoint/2010/main" val="292087240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option to traditional locking devices is a magnetic locking system.  If listed “mag locks” are installed properly, they may offer better security than traditional mechanical locking devices and systems. However, these systems require power to maintain the doors in a locked condition; power failure will cause the lock to release. Because of this, it’s beneficial to monitor the power source to the door and to be prepared to take appropriate measures if power is lost. Even if the system has a battery backup to the system, if power is off for an extended length of time, the battery will fail, and the lock will release.  Appropriate measures would likely include the installation of a mechanical locking device, and physically monitoring the door to assure egress is maintained. </a:t>
            </a:r>
          </a:p>
          <a:p>
            <a:endParaRPr lang="en-US" dirty="0"/>
          </a:p>
          <a:p>
            <a:r>
              <a:rPr lang="en-US" dirty="0"/>
              <a:t>This is a good time to point out that backup power may not be reliable unless regularly checked; this is true not only for power door locks, but also other systems, such as fire alarm and monitoring systems.</a:t>
            </a:r>
          </a:p>
          <a:p>
            <a:endParaRPr lang="en-US" dirty="0"/>
          </a:p>
          <a:p>
            <a:r>
              <a:rPr lang="en-US" b="1" dirty="0"/>
              <a:t>1010.2.11Door hardware release of electrically locked egress doors.</a:t>
            </a:r>
          </a:p>
          <a:p>
            <a:r>
              <a:rPr lang="en-US" dirty="0"/>
              <a:t>Door hardware release of electric locking systems shall be permitted on doors in the means of egress in any occupancy except Group H where installed and operated in accordance with all of the following:</a:t>
            </a:r>
          </a:p>
          <a:p>
            <a:r>
              <a:rPr lang="en-US" dirty="0"/>
              <a:t>1.	1.The door hardware that is affixed to the door leaf has an obvious method of operation that is readily operated under all lighting conditions.</a:t>
            </a:r>
          </a:p>
          <a:p>
            <a:r>
              <a:rPr lang="en-US" dirty="0"/>
              <a:t>2.	2.The door hardware is capable of being operated with one hand and shall comply with Section 1010.2.1.</a:t>
            </a:r>
          </a:p>
          <a:p>
            <a:r>
              <a:rPr lang="en-US" dirty="0"/>
              <a:t>3.	3.Operation of the door hardware directly interrupts the power to the electric lock and unlocks the door immediately.</a:t>
            </a:r>
          </a:p>
          <a:p>
            <a:r>
              <a:rPr lang="en-US" dirty="0"/>
              <a:t>4.	4.Loss of power to the electric locking system automatically unlocks the door.</a:t>
            </a:r>
          </a:p>
          <a:p>
            <a:r>
              <a:rPr lang="en-US" dirty="0"/>
              <a:t>5.	5.Where panic or fire exit hardware is required by Section 1010.2.9, operation of the panic or fire exit hardware also releases the electric lock.</a:t>
            </a:r>
          </a:p>
          <a:p>
            <a:r>
              <a:rPr lang="en-US" dirty="0"/>
              <a:t>6.	6.The locking system units shall be listed in accordance with UL 294.</a:t>
            </a:r>
          </a:p>
          <a:p>
            <a:r>
              <a:rPr lang="en-US" i="1" dirty="0"/>
              <a:t>International Fire Code, 2021 Edition</a:t>
            </a:r>
          </a:p>
        </p:txBody>
      </p:sp>
      <p:sp>
        <p:nvSpPr>
          <p:cNvPr id="4" name="Slide Number Placeholder 3"/>
          <p:cNvSpPr>
            <a:spLocks noGrp="1"/>
          </p:cNvSpPr>
          <p:nvPr>
            <p:ph type="sldNum" sz="quarter" idx="5"/>
          </p:nvPr>
        </p:nvSpPr>
        <p:spPr/>
        <p:txBody>
          <a:bodyPr/>
          <a:lstStyle/>
          <a:p>
            <a:fld id="{8B990660-4B7D-4C11-96DB-B19FFA8CA93C}" type="slidenum">
              <a:rPr lang="en-US" smtClean="0"/>
              <a:t>23</a:t>
            </a:fld>
            <a:endParaRPr lang="en-US" dirty="0"/>
          </a:p>
        </p:txBody>
      </p:sp>
    </p:spTree>
    <p:extLst>
      <p:ext uri="{BB962C8B-B14F-4D97-AF65-F5344CB8AC3E}">
        <p14:creationId xmlns:p14="http://schemas.microsoft.com/office/powerpoint/2010/main" val="204524815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common question about locking buildings is whether egress must be maintained after hours if the building isn’t occupied. The codes recognize the need for security, especially when the building is empty; thus, it has language that states that the egress system shall be maintained when the area served is occupied (emphasis added). The next question is typically “what about skeleton crews or stocking crews, etc. that are in the building after hours?  In those cases, the occupied area must have access to compliant means of egress.  It’s likely that some jurisdictions will allow exceptions for security personnel making their rounds to check that the building is secured, but beyond that, the exceptions to maintaining an impediment-free egress system are rare. </a:t>
            </a:r>
          </a:p>
          <a:p>
            <a:endParaRPr lang="en-US" dirty="0"/>
          </a:p>
          <a:p>
            <a:r>
              <a:rPr lang="en-US" b="1" i="1" u="sng" dirty="0"/>
              <a:t>Note that NFPA 101 provides guidance about when to consider a building occupied under its chapter on office buildings. According to that guidance, if  it’s after hours, and there are less than 10 persons in the building, it isn’t considered to be occupied and can be secured.  </a:t>
            </a:r>
          </a:p>
          <a:p>
            <a:endParaRPr lang="en-US" dirty="0"/>
          </a:p>
          <a:p>
            <a:r>
              <a:rPr lang="en-US" dirty="0"/>
              <a:t>1032.2Reliability.</a:t>
            </a:r>
          </a:p>
          <a:p>
            <a:r>
              <a:rPr lang="en-US" dirty="0"/>
              <a:t>Required exit accesses, exits and exit discharges shall be continuously maintained free from obstructions or impediments to full instant use in the case of fire or other emergency where the building area served by the means of egress is occupied. An exit or exit passageway shall not be used for any purpose that interferes with a means of egress.</a:t>
            </a:r>
          </a:p>
          <a:p>
            <a:endParaRPr lang="en-US" dirty="0"/>
          </a:p>
          <a:p>
            <a:r>
              <a:rPr lang="en-US" i="1" dirty="0"/>
              <a:t>International Fire Code, 2021 Edition</a:t>
            </a:r>
          </a:p>
        </p:txBody>
      </p:sp>
      <p:sp>
        <p:nvSpPr>
          <p:cNvPr id="4" name="Slide Number Placeholder 3"/>
          <p:cNvSpPr>
            <a:spLocks noGrp="1"/>
          </p:cNvSpPr>
          <p:nvPr>
            <p:ph type="sldNum" sz="quarter" idx="5"/>
          </p:nvPr>
        </p:nvSpPr>
        <p:spPr/>
        <p:txBody>
          <a:bodyPr/>
          <a:lstStyle/>
          <a:p>
            <a:fld id="{8B990660-4B7D-4C11-96DB-B19FFA8CA93C}" type="slidenum">
              <a:rPr lang="en-US" smtClean="0"/>
              <a:t>24</a:t>
            </a:fld>
            <a:endParaRPr lang="en-US" dirty="0"/>
          </a:p>
        </p:txBody>
      </p:sp>
    </p:spTree>
    <p:extLst>
      <p:ext uri="{BB962C8B-B14F-4D97-AF65-F5344CB8AC3E}">
        <p14:creationId xmlns:p14="http://schemas.microsoft.com/office/powerpoint/2010/main" val="213132131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Paramount in any discussion about fire prevention should be fire fighter safety.  And, while all of our previous suggestions and recommendations have been intended to enhance the safety of responders, we should point out here that there are some owners and occupants that will attempt to create their own security devices, sometimes creating significant risks to anyone except those that installed the devices. Consider a firearm that is aimed at a door and rigged to fire if the door opens, injuring or killing the intruder – or responding fire fighter. Other “booby-traps” have been found to include axes, cross bows, and other weapons arranged to fall or be propelled toward a door.  These arrangements are strictly prohibited by the fire code; they’re called pitfalls in </a:t>
            </a:r>
            <a:r>
              <a:rPr lang="en-US"/>
              <a:t>the code and </a:t>
            </a:r>
            <a:r>
              <a:rPr lang="en-US" dirty="0"/>
              <a:t>are described below. </a:t>
            </a:r>
          </a:p>
          <a:p>
            <a:endParaRPr lang="en-US" dirty="0"/>
          </a:p>
          <a:p>
            <a:r>
              <a:rPr lang="en-US" sz="1100" b="1" kern="1800" dirty="0">
                <a:solidFill>
                  <a:srgbClr val="2F5496"/>
                </a:solidFill>
                <a:latin typeface="Roboto" panose="02000000000000000000" pitchFamily="2" charset="0"/>
                <a:ea typeface="Times New Roman" panose="02020603050405020304" pitchFamily="18" charset="0"/>
                <a:cs typeface="Times New Roman" panose="02020603050405020304" pitchFamily="18" charset="0"/>
              </a:rPr>
              <a:t>316.3Pitfalls.</a:t>
            </a:r>
            <a:endParaRPr lang="en-US" sz="1600" b="1" kern="0" dirty="0">
              <a:solidFill>
                <a:srgbClr val="2F5496"/>
              </a:solidFill>
              <a:latin typeface="Calibri Light" panose="020F0302020204030204" pitchFamily="34" charset="0"/>
              <a:ea typeface="Times New Roman" panose="02020603050405020304" pitchFamily="18" charset="0"/>
              <a:cs typeface="Times New Roman" panose="02020603050405020304" pitchFamily="18" charset="0"/>
            </a:endParaRPr>
          </a:p>
          <a:p>
            <a:pPr algn="just"/>
            <a:r>
              <a:rPr lang="en-US" dirty="0">
                <a:latin typeface="Roboto" panose="02000000000000000000" pitchFamily="2" charset="0"/>
                <a:ea typeface="Times New Roman" panose="02020603050405020304" pitchFamily="18" charset="0"/>
              </a:rPr>
              <a:t>The intentional design or </a:t>
            </a:r>
            <a:r>
              <a:rPr lang="en-US" i="1" dirty="0">
                <a:latin typeface="Roboto" panose="02000000000000000000" pitchFamily="2" charset="0"/>
                <a:ea typeface="Times New Roman" panose="02020603050405020304" pitchFamily="18" charset="0"/>
              </a:rPr>
              <a:t>alteration</a:t>
            </a:r>
            <a:r>
              <a:rPr lang="en-US" dirty="0">
                <a:latin typeface="Roboto" panose="02000000000000000000" pitchFamily="2" charset="0"/>
                <a:ea typeface="Times New Roman" panose="02020603050405020304" pitchFamily="18" charset="0"/>
              </a:rPr>
              <a:t> of buildings to disable, injure, maim or kill intruders is prohibited. A person shall not install and use firearms, sharp or pointed objects, razor wire, </a:t>
            </a:r>
            <a:r>
              <a:rPr lang="en-US" i="1" dirty="0">
                <a:latin typeface="Roboto" panose="02000000000000000000" pitchFamily="2" charset="0"/>
                <a:ea typeface="Times New Roman" panose="02020603050405020304" pitchFamily="18" charset="0"/>
              </a:rPr>
              <a:t>explosives</a:t>
            </a:r>
            <a:r>
              <a:rPr lang="en-US" dirty="0">
                <a:latin typeface="Roboto" panose="02000000000000000000" pitchFamily="2" charset="0"/>
                <a:ea typeface="Times New Roman" panose="02020603050405020304" pitchFamily="18" charset="0"/>
              </a:rPr>
              <a:t>, </a:t>
            </a:r>
            <a:r>
              <a:rPr lang="en-US" i="1" dirty="0">
                <a:latin typeface="Roboto" panose="02000000000000000000" pitchFamily="2" charset="0"/>
                <a:ea typeface="Times New Roman" panose="02020603050405020304" pitchFamily="18" charset="0"/>
              </a:rPr>
              <a:t>flammable</a:t>
            </a:r>
            <a:r>
              <a:rPr lang="en-US" dirty="0">
                <a:latin typeface="Roboto" panose="02000000000000000000" pitchFamily="2" charset="0"/>
                <a:ea typeface="Times New Roman" panose="02020603050405020304" pitchFamily="18" charset="0"/>
              </a:rPr>
              <a:t> or </a:t>
            </a:r>
            <a:r>
              <a:rPr lang="en-US" i="1" dirty="0">
                <a:latin typeface="Roboto" panose="02000000000000000000" pitchFamily="2" charset="0"/>
                <a:ea typeface="Times New Roman" panose="02020603050405020304" pitchFamily="18" charset="0"/>
              </a:rPr>
              <a:t>combustible liquid</a:t>
            </a:r>
            <a:r>
              <a:rPr lang="en-US" dirty="0">
                <a:latin typeface="Roboto" panose="02000000000000000000" pitchFamily="2" charset="0"/>
                <a:ea typeface="Times New Roman" panose="02020603050405020304" pitchFamily="18" charset="0"/>
              </a:rPr>
              <a:t> containers, or dispensers containing highly toxic, toxic, irritant or other hazardous materials in a manner that could passively or actively disable, injure, maim or kill a fire fighter who forcibly enters a building for the purpose of controlling or extinguishing a fire, rescuing trapped occupants or rendering other emergency assistance.</a:t>
            </a:r>
            <a:endParaRPr lang="en-US" dirty="0">
              <a:latin typeface="Times New Roman" panose="02020603050405020304" pitchFamily="18" charset="0"/>
              <a:ea typeface="Times New Roman" panose="02020603050405020304" pitchFamily="18" charset="0"/>
            </a:endParaRPr>
          </a:p>
          <a:p>
            <a:r>
              <a:rPr lang="en-US" i="1" dirty="0">
                <a:latin typeface="Times New Roman" panose="02020603050405020304" pitchFamily="18" charset="0"/>
                <a:ea typeface="Times New Roman" panose="02020603050405020304" pitchFamily="18" charset="0"/>
              </a:rPr>
              <a:t>International Fire Code, 2021 Edition</a:t>
            </a:r>
            <a:endParaRPr lang="en-US" dirty="0">
              <a:latin typeface="Times New Roman" panose="02020603050405020304" pitchFamily="18" charset="0"/>
              <a:ea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25</a:t>
            </a:fld>
            <a:endParaRPr lang="en-US" dirty="0"/>
          </a:p>
        </p:txBody>
      </p:sp>
    </p:spTree>
    <p:extLst>
      <p:ext uri="{BB962C8B-B14F-4D97-AF65-F5344CB8AC3E}">
        <p14:creationId xmlns:p14="http://schemas.microsoft.com/office/powerpoint/2010/main" val="143940585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Additionally, the codes prohibit any security system that emits a medium that could obscure a means of egress; this was in response to a company that was marketing a security system that, when triggered, filled the protected space with smoke. Their intent was to confuse the intruders and obscure their escape until law enforcement could arrive. Obviously, these systems had unintended consequences and were eventually prohibited by the model fire codes. </a:t>
            </a:r>
          </a:p>
        </p:txBody>
      </p:sp>
      <p:sp>
        <p:nvSpPr>
          <p:cNvPr id="4" name="Slide Number Placeholder 3"/>
          <p:cNvSpPr>
            <a:spLocks noGrp="1"/>
          </p:cNvSpPr>
          <p:nvPr>
            <p:ph type="sldNum" sz="quarter" idx="5"/>
          </p:nvPr>
        </p:nvSpPr>
        <p:spPr/>
        <p:txBody>
          <a:bodyPr/>
          <a:lstStyle/>
          <a:p>
            <a:fld id="{8B990660-4B7D-4C11-96DB-B19FFA8CA93C}" type="slidenum">
              <a:rPr lang="en-US" smtClean="0"/>
              <a:t>26</a:t>
            </a:fld>
            <a:endParaRPr lang="en-US" dirty="0"/>
          </a:p>
        </p:txBody>
      </p:sp>
    </p:spTree>
    <p:extLst>
      <p:ext uri="{BB962C8B-B14F-4D97-AF65-F5344CB8AC3E}">
        <p14:creationId xmlns:p14="http://schemas.microsoft.com/office/powerpoint/2010/main" val="501743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Finally, no discussion about securing buildings during an emergency would be complete without a discussion about the use of plywood to cover windows, doors and other openings. As anyone who has ever seen a community prepare for civil disturbances or severe weather knows, plywood seems to be the “go to” material for securing buildings. It is widely available and relatively inexpensive. Covering windows and glass doors with plywood can, many times, save thousands of dollars in damage from rock-throwers or wind-blown debris. There are dozens of websites with instructions on how to board up openings, and few, if any, consider egress or fire fighter access in their advice.  It is worth considering a checklist or other hand-out to business owners that wish to use plywood for securing their businesses; some of the issues are:</a:t>
            </a:r>
          </a:p>
          <a:p>
            <a:endParaRPr lang="en-US" dirty="0"/>
          </a:p>
          <a:p>
            <a:r>
              <a:rPr lang="en-US" dirty="0"/>
              <a:t>•	In areas subject to severe weather, such as hurricanes, many buildings will be equipped with hurricane shutters or impact resistant (hurricane) windows. In these cases, the use of plywood isn’t necessary.  </a:t>
            </a:r>
          </a:p>
          <a:p>
            <a:r>
              <a:rPr lang="en-US" dirty="0"/>
              <a:t>•	Plywood should never interfere with egress from a space</a:t>
            </a:r>
          </a:p>
          <a:p>
            <a:r>
              <a:rPr lang="en-US" dirty="0"/>
              <a:t>•	Plywood will obscure visual observation, both from inside and outside the space; is this an issue for the business?</a:t>
            </a:r>
          </a:p>
          <a:p>
            <a:r>
              <a:rPr lang="en-US" dirty="0"/>
              <a:t>•	Plywood should never cover fire department connections</a:t>
            </a:r>
          </a:p>
          <a:p>
            <a:r>
              <a:rPr lang="en-US" dirty="0"/>
              <a:t>•	Fire retardant plywood is available and should be considered for buildings that have rated exterior walls</a:t>
            </a:r>
          </a:p>
          <a:p>
            <a:r>
              <a:rPr lang="en-US" dirty="0"/>
              <a:t>•	Consider how plywood will impact the business if it is operating with the plywood in place</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27</a:t>
            </a:fld>
            <a:endParaRPr lang="en-US" dirty="0"/>
          </a:p>
        </p:txBody>
      </p:sp>
    </p:spTree>
    <p:extLst>
      <p:ext uri="{BB962C8B-B14F-4D97-AF65-F5344CB8AC3E}">
        <p14:creationId xmlns:p14="http://schemas.microsoft.com/office/powerpoint/2010/main" val="945995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28</a:t>
            </a:fld>
            <a:endParaRPr lang="en-US" dirty="0"/>
          </a:p>
        </p:txBody>
      </p:sp>
    </p:spTree>
    <p:extLst>
      <p:ext uri="{BB962C8B-B14F-4D97-AF65-F5344CB8AC3E}">
        <p14:creationId xmlns:p14="http://schemas.microsoft.com/office/powerpoint/2010/main" val="59121096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fire codes restrict large trash containers such as dumpsters from being within five feet of the exterior of the building (IFC 304.3.3); however, when determining the appropriate location of a dumpster if planning for civil unrest, it’s best to discuss the best location with the owner and helping the owner understand the risk to the property that comes from dumpster fires.  Dumpsters are particularly attractive to those prone to violence. If the dumpster has wheels, consider making it immobile to that it can’t easily be moved close to the building; if it has a way to lock the lid to prevent access, keep it locked; if it is in a secured area behind non-combustible walls, make sure the area is secured against unwanted entry.  Finally, if possible, have the dumpsters emptied before any planned protest or event, and consider removing the dumpster from the premises for the duration of the event. </a:t>
            </a:r>
          </a:p>
        </p:txBody>
      </p:sp>
      <p:sp>
        <p:nvSpPr>
          <p:cNvPr id="4" name="Slide Number Placeholder 3"/>
          <p:cNvSpPr>
            <a:spLocks noGrp="1"/>
          </p:cNvSpPr>
          <p:nvPr>
            <p:ph type="sldNum" sz="quarter" idx="5"/>
          </p:nvPr>
        </p:nvSpPr>
        <p:spPr/>
        <p:txBody>
          <a:bodyPr/>
          <a:lstStyle/>
          <a:p>
            <a:fld id="{8B990660-4B7D-4C11-96DB-B19FFA8CA93C}" type="slidenum">
              <a:rPr lang="en-US" smtClean="0"/>
              <a:t>29</a:t>
            </a:fld>
            <a:endParaRPr lang="en-US" dirty="0"/>
          </a:p>
        </p:txBody>
      </p:sp>
    </p:spTree>
    <p:extLst>
      <p:ext uri="{BB962C8B-B14F-4D97-AF65-F5344CB8AC3E}">
        <p14:creationId xmlns:p14="http://schemas.microsoft.com/office/powerpoint/2010/main" val="37825504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3</a:t>
            </a:fld>
            <a:endParaRPr lang="en-US" dirty="0"/>
          </a:p>
        </p:txBody>
      </p:sp>
    </p:spTree>
    <p:extLst>
      <p:ext uri="{BB962C8B-B14F-4D97-AF65-F5344CB8AC3E}">
        <p14:creationId xmlns:p14="http://schemas.microsoft.com/office/powerpoint/2010/main" val="38576958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30000"/>
              </a:lnSpc>
            </a:pPr>
            <a:r>
              <a:rPr lang="en-US" sz="1900" dirty="0">
                <a:latin typeface="Times New Roman" panose="02020603050405020304" pitchFamily="18" charset="0"/>
                <a:ea typeface="Times New Roman" panose="02020603050405020304" pitchFamily="18" charset="0"/>
              </a:rPr>
              <a:t>For other than wildland urban interface areas, landscaping has largely gone unaddressed in the fire codes; however, when considering arson and civil unrest, it’s worth taking a look.  We know that plants with a high moisture content are difficult to ignite and burn slowly, so those plants should be promoted in our communities, as we never really know when civil unrest may occur. Plants with high oil content may exacerbate any small exterior fire and, if they’re planted in close proximity to building openings, may cause an exterior fire to extend inside the structure. </a:t>
            </a:r>
          </a:p>
          <a:p>
            <a:pPr>
              <a:lnSpc>
                <a:spcPct val="130000"/>
              </a:lnSpc>
            </a:pPr>
            <a:r>
              <a:rPr lang="en-US" sz="1900" dirty="0">
                <a:latin typeface="Times New Roman" panose="02020603050405020304" pitchFamily="18" charset="0"/>
                <a:ea typeface="Times New Roman" panose="02020603050405020304" pitchFamily="18" charset="0"/>
              </a:rPr>
              <a:t> </a:t>
            </a:r>
          </a:p>
          <a:p>
            <a:pPr>
              <a:lnSpc>
                <a:spcPct val="130000"/>
              </a:lnSpc>
            </a:pPr>
            <a:r>
              <a:rPr lang="en-US" sz="1900" dirty="0">
                <a:latin typeface="Times New Roman" panose="02020603050405020304" pitchFamily="18" charset="0"/>
                <a:ea typeface="Times New Roman" panose="02020603050405020304" pitchFamily="18" charset="0"/>
              </a:rPr>
              <a:t>Combustible mulch can also be a consideration, especially if it’s adjacent to combustible exterior cladding on the building. It is recommended that owners be advised to either remove such mulch before any contemplated event or replace it permanently with noncombustible material.  </a:t>
            </a:r>
          </a:p>
          <a:p>
            <a:pPr>
              <a:lnSpc>
                <a:spcPct val="130000"/>
              </a:lnSpc>
            </a:pPr>
            <a:r>
              <a:rPr lang="en-US" sz="1900" dirty="0">
                <a:latin typeface="Times New Roman" panose="02020603050405020304" pitchFamily="18" charset="0"/>
                <a:ea typeface="Times New Roman" panose="02020603050405020304" pitchFamily="18" charset="0"/>
              </a:rPr>
              <a:t> </a:t>
            </a:r>
          </a:p>
          <a:p>
            <a:pPr>
              <a:lnSpc>
                <a:spcPct val="130000"/>
              </a:lnSpc>
            </a:pPr>
            <a:r>
              <a:rPr lang="en-US" sz="1900" dirty="0">
                <a:latin typeface="Times New Roman" panose="02020603050405020304" pitchFamily="18" charset="0"/>
                <a:ea typeface="Times New Roman" panose="02020603050405020304" pitchFamily="18" charset="0"/>
              </a:rPr>
              <a:t>Some businesses use large artificial plants outside their buildings. If these are not combustible, they don’t present a fire risk. However, if they are combustible (plastic, cloth, etc.), the IFC prohibits such plants over six feet in height within five feet of the exterior of the building unless they meet specific flame spread criteria.  (IFC 321.1).  This should also apply to outdoor displays that present similar risks.</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30</a:t>
            </a:fld>
            <a:endParaRPr lang="en-US" dirty="0"/>
          </a:p>
        </p:txBody>
      </p:sp>
    </p:spTree>
    <p:extLst>
      <p:ext uri="{BB962C8B-B14F-4D97-AF65-F5344CB8AC3E}">
        <p14:creationId xmlns:p14="http://schemas.microsoft.com/office/powerpoint/2010/main" val="16644421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considering widespread or localized civil unrest, building under construction are a major factor from two perspectives:</a:t>
            </a:r>
          </a:p>
          <a:p>
            <a:r>
              <a:rPr lang="en-US" dirty="0"/>
              <a:t>1.	Buildings under construction provide an extraordinarily attractive target to those wishing to do harm; they are easily ignited and difficult to extinguish</a:t>
            </a:r>
          </a:p>
          <a:p>
            <a:r>
              <a:rPr lang="en-US" dirty="0"/>
              <a:t>2.	Construction sites typically contain many unsecured items that can be utilized by rioters or arsonists.</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31</a:t>
            </a:fld>
            <a:endParaRPr lang="en-US" dirty="0"/>
          </a:p>
        </p:txBody>
      </p:sp>
    </p:spTree>
    <p:extLst>
      <p:ext uri="{BB962C8B-B14F-4D97-AF65-F5344CB8AC3E}">
        <p14:creationId xmlns:p14="http://schemas.microsoft.com/office/powerpoint/2010/main" val="123220630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prepare a construction site for potential civil unrest, we can start with security. </a:t>
            </a:r>
          </a:p>
        </p:txBody>
      </p:sp>
      <p:sp>
        <p:nvSpPr>
          <p:cNvPr id="4" name="Slide Number Placeholder 3"/>
          <p:cNvSpPr>
            <a:spLocks noGrp="1"/>
          </p:cNvSpPr>
          <p:nvPr>
            <p:ph type="sldNum" sz="quarter" idx="5"/>
          </p:nvPr>
        </p:nvSpPr>
        <p:spPr/>
        <p:txBody>
          <a:bodyPr/>
          <a:lstStyle/>
          <a:p>
            <a:fld id="{8B990660-4B7D-4C11-96DB-B19FFA8CA93C}" type="slidenum">
              <a:rPr lang="en-US" smtClean="0"/>
              <a:t>32</a:t>
            </a:fld>
            <a:endParaRPr lang="en-US" dirty="0"/>
          </a:p>
        </p:txBody>
      </p:sp>
    </p:spTree>
    <p:extLst>
      <p:ext uri="{BB962C8B-B14F-4D97-AF65-F5344CB8AC3E}">
        <p14:creationId xmlns:p14="http://schemas.microsoft.com/office/powerpoint/2010/main" val="546151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Almost every job site should be fenced. While the fencing is typically temporary, it should be installed to withstand the daily abuse it will experience on a construction site. It should be at least 6- feet tall, and consideration should be given to lining the top with barbed wire or razor wire.  (Note that local authorities should be consulted about the wire, as some have regulations about placing a “hazard” on the top of the fence.)  Gates in the fencing should be robust, as they’ll get a lot of use during construction. They should be able to be secured without leaving space for someone to crawl through the opening. </a:t>
            </a:r>
          </a:p>
        </p:txBody>
      </p:sp>
      <p:sp>
        <p:nvSpPr>
          <p:cNvPr id="4" name="Slide Number Placeholder 3"/>
          <p:cNvSpPr>
            <a:spLocks noGrp="1"/>
          </p:cNvSpPr>
          <p:nvPr>
            <p:ph type="sldNum" sz="quarter" idx="5"/>
          </p:nvPr>
        </p:nvSpPr>
        <p:spPr/>
        <p:txBody>
          <a:bodyPr/>
          <a:lstStyle/>
          <a:p>
            <a:fld id="{8B990660-4B7D-4C11-96DB-B19FFA8CA93C}" type="slidenum">
              <a:rPr lang="en-US" smtClean="0"/>
              <a:t>33</a:t>
            </a:fld>
            <a:endParaRPr lang="en-US" dirty="0"/>
          </a:p>
        </p:txBody>
      </p:sp>
    </p:spTree>
    <p:extLst>
      <p:ext uri="{BB962C8B-B14F-4D97-AF65-F5344CB8AC3E}">
        <p14:creationId xmlns:p14="http://schemas.microsoft.com/office/powerpoint/2010/main" val="221525370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addition to fencing, many sites could benefit from an appropriate security system. Gates, storage buildings, jobsite offices and other buildings may be equipped with security alarm systems to notify authorities should someone attempt to break in.  In addition to the electronic monitoring, consideration should be given to video monitoring of critical areas of the site. Video cameras, along with appropriate signs stating that the monitoring is present can be a powerful deterrent. </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34</a:t>
            </a:fld>
            <a:endParaRPr lang="en-US" dirty="0"/>
          </a:p>
        </p:txBody>
      </p:sp>
    </p:spTree>
    <p:extLst>
      <p:ext uri="{BB962C8B-B14F-4D97-AF65-F5344CB8AC3E}">
        <p14:creationId xmlns:p14="http://schemas.microsoft.com/office/powerpoint/2010/main" val="114425652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Finally, an on-site security presence may be suitable. Security personnel can serve as both a fire watch and security patrol, which will achieve a bit of savings for the owner. Security personnel will typically notify the proper authorities and avoid direct confrontation with violent demonstrators. Plans for security personnel should include appropriate triggers for them to evacuate, and safe evacuation routes or “protect in place” strategies. </a:t>
            </a:r>
          </a:p>
        </p:txBody>
      </p:sp>
      <p:sp>
        <p:nvSpPr>
          <p:cNvPr id="4" name="Slide Number Placeholder 3"/>
          <p:cNvSpPr>
            <a:spLocks noGrp="1"/>
          </p:cNvSpPr>
          <p:nvPr>
            <p:ph type="sldNum" sz="quarter" idx="5"/>
          </p:nvPr>
        </p:nvSpPr>
        <p:spPr/>
        <p:txBody>
          <a:bodyPr/>
          <a:lstStyle/>
          <a:p>
            <a:fld id="{8B990660-4B7D-4C11-96DB-B19FFA8CA93C}" type="slidenum">
              <a:rPr lang="en-US" smtClean="0"/>
              <a:t>35</a:t>
            </a:fld>
            <a:endParaRPr lang="en-US" dirty="0"/>
          </a:p>
        </p:txBody>
      </p:sp>
    </p:spTree>
    <p:extLst>
      <p:ext uri="{BB962C8B-B14F-4D97-AF65-F5344CB8AC3E}">
        <p14:creationId xmlns:p14="http://schemas.microsoft.com/office/powerpoint/2010/main" val="357964202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addition to securing the site, an assessment should be undertaken to identify building materials, tools and equipment that violent demonstrators would be expected to use to harm the site or other buildings and people in the area. Heavy equipment should be removed from the site, as criminals can do substantial damage with loaders, bull dozers and similar equipment – not to mention that the loss of this equipment would add considerably to the financial loss in any event. Roofing torches, plumber’s torches and any other tools that could be used to easily ignite combustible materials should be removed from the site for obvious reasons. Building materials that can be used for throwing at windows or authorities should be removed from the site if possible; bricks, stone, steel rebar, and lumber all make potent weapons in an engagement between the law breakers and authorities. Finally, if fuel is stored on the property in portable tanks or cans, they should be removed to a safe location.</a:t>
            </a:r>
          </a:p>
          <a:p>
            <a:endParaRPr lang="en-US" dirty="0"/>
          </a:p>
          <a:p>
            <a:r>
              <a:rPr lang="en-US" dirty="0"/>
              <a:t>Of course, all of the other fire safety provisions should be maintained at these sites – water supply, fire department access, compliance with the site safety plan, etc. are all features that will make the site safer during any kind of civil disturbance. </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36</a:t>
            </a:fld>
            <a:endParaRPr lang="en-US" dirty="0"/>
          </a:p>
        </p:txBody>
      </p:sp>
    </p:spTree>
    <p:extLst>
      <p:ext uri="{BB962C8B-B14F-4D97-AF65-F5344CB8AC3E}">
        <p14:creationId xmlns:p14="http://schemas.microsoft.com/office/powerpoint/2010/main" val="70404349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NASFM publication, “Bridging the Gap:  Construction Site Fire Safety” has a copious amount of information to help identify issues related to construction sites and the fire risk they present. The publication, is accompanied by a comprehensive on-line and in-person training program; for information and access to the information, go to: https://www.firemarshals.org/Construction-Site-Fire-Safety. </a:t>
            </a:r>
          </a:p>
        </p:txBody>
      </p:sp>
      <p:sp>
        <p:nvSpPr>
          <p:cNvPr id="4" name="Slide Number Placeholder 3"/>
          <p:cNvSpPr>
            <a:spLocks noGrp="1"/>
          </p:cNvSpPr>
          <p:nvPr>
            <p:ph type="sldNum" sz="quarter" idx="5"/>
          </p:nvPr>
        </p:nvSpPr>
        <p:spPr/>
        <p:txBody>
          <a:bodyPr/>
          <a:lstStyle/>
          <a:p>
            <a:fld id="{8B990660-4B7D-4C11-96DB-B19FFA8CA93C}" type="slidenum">
              <a:rPr lang="en-US" smtClean="0"/>
              <a:t>37</a:t>
            </a:fld>
            <a:endParaRPr lang="en-US" dirty="0"/>
          </a:p>
        </p:txBody>
      </p:sp>
    </p:spTree>
    <p:extLst>
      <p:ext uri="{BB962C8B-B14F-4D97-AF65-F5344CB8AC3E}">
        <p14:creationId xmlns:p14="http://schemas.microsoft.com/office/powerpoint/2010/main" val="114587169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Much of what’s been discussed up to this point has been routine preparation that can be incorporated into normal inspection processes. However, when an event is imminent, or when the potential for disturbances is high, an elevated response is necessary to prevent as much damage as possible. </a:t>
            </a:r>
          </a:p>
        </p:txBody>
      </p:sp>
      <p:sp>
        <p:nvSpPr>
          <p:cNvPr id="4" name="Slide Number Placeholder 3"/>
          <p:cNvSpPr>
            <a:spLocks noGrp="1"/>
          </p:cNvSpPr>
          <p:nvPr>
            <p:ph type="sldNum" sz="quarter" idx="5"/>
          </p:nvPr>
        </p:nvSpPr>
        <p:spPr/>
        <p:txBody>
          <a:bodyPr/>
          <a:lstStyle/>
          <a:p>
            <a:fld id="{8B990660-4B7D-4C11-96DB-B19FFA8CA93C}" type="slidenum">
              <a:rPr lang="en-US" smtClean="0"/>
              <a:t>38</a:t>
            </a:fld>
            <a:endParaRPr lang="en-US" dirty="0"/>
          </a:p>
        </p:txBody>
      </p:sp>
    </p:spTree>
    <p:extLst>
      <p:ext uri="{BB962C8B-B14F-4D97-AF65-F5344CB8AC3E}">
        <p14:creationId xmlns:p14="http://schemas.microsoft.com/office/powerpoint/2010/main" val="327466581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and foremost, we must know the state laws and rules that may be contemplated, especially if a state of emergency is declared. Each state’s laws are different, and we need to fully understand what changes may be implemented under an emergency declaration and what cannot be changed under such orders. Your jurisdiction’s legal staff should be able to outline any potential opportunities or roadblocks that come with an emergency declaration. Once we have a clear understanding of our authority, we can begin working to prevent damage to our community. </a:t>
            </a:r>
          </a:p>
          <a:p>
            <a:endParaRPr lang="en-US" dirty="0"/>
          </a:p>
          <a:p>
            <a:r>
              <a:rPr lang="en-US" dirty="0"/>
              <a:t>Fire and Building officials must do their homework and research the specific laws, rules, statutes, ordinances, emergency orders and even zoning regulations that will come into play in their jurisdictions.  </a:t>
            </a:r>
          </a:p>
        </p:txBody>
      </p:sp>
      <p:sp>
        <p:nvSpPr>
          <p:cNvPr id="4" name="Slide Number Placeholder 3"/>
          <p:cNvSpPr>
            <a:spLocks noGrp="1"/>
          </p:cNvSpPr>
          <p:nvPr>
            <p:ph type="sldNum" sz="quarter" idx="5"/>
          </p:nvPr>
        </p:nvSpPr>
        <p:spPr/>
        <p:txBody>
          <a:bodyPr/>
          <a:lstStyle/>
          <a:p>
            <a:fld id="{8B990660-4B7D-4C11-96DB-B19FFA8CA93C}" type="slidenum">
              <a:rPr lang="en-US" smtClean="0"/>
              <a:t>39</a:t>
            </a:fld>
            <a:endParaRPr lang="en-US" dirty="0"/>
          </a:p>
        </p:txBody>
      </p:sp>
    </p:spTree>
    <p:extLst>
      <p:ext uri="{BB962C8B-B14F-4D97-AF65-F5344CB8AC3E}">
        <p14:creationId xmlns:p14="http://schemas.microsoft.com/office/powerpoint/2010/main" val="18908716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30000"/>
              </a:lnSpc>
            </a:pPr>
            <a:r>
              <a:rPr lang="en-US" dirty="0">
                <a:latin typeface="Times New Roman" panose="02020603050405020304" pitchFamily="18" charset="0"/>
                <a:ea typeface="Times New Roman" panose="02020603050405020304" pitchFamily="18" charset="0"/>
              </a:rPr>
              <a:t>This project is intended to provide guidance to fire departments that wish to develop plans related to any type of civil unrest that may affect the communities they serve. Specifically, we will consider planning from a fire prevention perspective as opposed to an operational or response viewpoint. As in almost any risk related issue, prevention can pay significant dividends - in this case in the form of reduced damage, reduced injuries and enhanced firefighter safety. Our goal is to offer suggestions that will enhance your community’s overall safety by utilizing design, business operation, and informational ideas to reduce the opportunity for offenders to damage property through vandalism and fire setting.  We will include both regulatory criteria, which may be required, as well as recommendations for businesses that may not be required, but would be useful to reduce damage during an event.  </a:t>
            </a:r>
          </a:p>
          <a:p>
            <a:pPr>
              <a:lnSpc>
                <a:spcPct val="130000"/>
              </a:lnSpc>
            </a:pPr>
            <a:endParaRPr lang="en-US" dirty="0">
              <a:latin typeface="Times New Roman" panose="02020603050405020304" pitchFamily="18" charset="0"/>
              <a:ea typeface="Times New Roman" panose="02020603050405020304" pitchFamily="18" charset="0"/>
            </a:endParaRPr>
          </a:p>
          <a:p>
            <a:pPr>
              <a:lnSpc>
                <a:spcPct val="130000"/>
              </a:lnSpc>
            </a:pPr>
            <a:r>
              <a:rPr lang="en-US" dirty="0">
                <a:latin typeface="Times New Roman" panose="02020603050405020304" pitchFamily="18" charset="0"/>
                <a:ea typeface="Times New Roman" panose="02020603050405020304" pitchFamily="18" charset="0"/>
              </a:rPr>
              <a:t>Several other reference documents are available through the on-line training program at http://nasfm-training.org </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4</a:t>
            </a:fld>
            <a:endParaRPr lang="en-US" dirty="0"/>
          </a:p>
        </p:txBody>
      </p:sp>
    </p:spTree>
    <p:extLst>
      <p:ext uri="{BB962C8B-B14F-4D97-AF65-F5344CB8AC3E}">
        <p14:creationId xmlns:p14="http://schemas.microsoft.com/office/powerpoint/2010/main" val="208501175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also a good time to revisit some fire code provisions that are intended to provide flexibility to the code official: </a:t>
            </a:r>
          </a:p>
          <a:p>
            <a:endParaRPr lang="en-US" dirty="0"/>
          </a:p>
          <a:p>
            <a:r>
              <a:rPr lang="en-US" dirty="0"/>
              <a:t>102.9Matters not provided for.</a:t>
            </a:r>
          </a:p>
          <a:p>
            <a:r>
              <a:rPr lang="en-US" dirty="0"/>
              <a:t>Requirements that are essential for the public safety of an existing or proposed activity, building or structure, or for the safety of the occupants thereof, that are not specifically provided for by this code, shall be determined by the fire code official.</a:t>
            </a:r>
          </a:p>
          <a:p>
            <a:endParaRPr lang="en-US" dirty="0"/>
          </a:p>
          <a:p>
            <a:r>
              <a:rPr lang="en-US" dirty="0"/>
              <a:t>[A]104.9Modifications.</a:t>
            </a:r>
          </a:p>
          <a:p>
            <a:r>
              <a:rPr lang="en-US" dirty="0"/>
              <a:t>Where there are practical difficulties involved in carrying out the provisions of this code, the fire code official shall have the authority to grant modifications for individual cases, provided that the fire code official shall first find that special individual reason makes the strict letter of this code impractical, and the modification is in compliance with the intent and purpose of this code and that such modification does not lessen health, life and fire safety requirements. The details of action granting modifications shall be recorded and entered in the files of the department of fire prevention.</a:t>
            </a:r>
          </a:p>
          <a:p>
            <a:endParaRPr lang="en-US" dirty="0"/>
          </a:p>
          <a:p>
            <a:r>
              <a:rPr lang="en-US" dirty="0"/>
              <a:t>104.10Alternative materials, design and methods of construction and equipment.</a:t>
            </a:r>
          </a:p>
          <a:p>
            <a:r>
              <a:rPr lang="en-US" dirty="0"/>
              <a:t>The provisions of this code are not intended to prevent the installation of any material or to prohibit any design or method of construction not specifically prescribed by this code, provided that any such alternative has been approved. An alternative material, design or method of construction shall be approved where the fire code official finds that the proposed design is satisfactory and complies with the intent of the provisions of this code, and that the material, method or work offered is, for the purpose intended, not less than the equivalent of that prescribed in this code in quality, strength, effectiveness, fire resistance, durability and safety. Where the alternative material, design or method of construction is not approved, the fire code official shall respond in writing, stating the reasons why the alternative was not approved</a:t>
            </a:r>
          </a:p>
          <a:p>
            <a:endParaRPr lang="en-US" dirty="0"/>
          </a:p>
          <a:p>
            <a:r>
              <a:rPr lang="en-US" dirty="0"/>
              <a:t>International Fire Code, 2021 Edition</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40</a:t>
            </a:fld>
            <a:endParaRPr lang="en-US" dirty="0"/>
          </a:p>
        </p:txBody>
      </p:sp>
    </p:spTree>
    <p:extLst>
      <p:ext uri="{BB962C8B-B14F-4D97-AF65-F5344CB8AC3E}">
        <p14:creationId xmlns:p14="http://schemas.microsoft.com/office/powerpoint/2010/main" val="46516866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code provisions may be utilized to allow enhanced security due to an impending event; they don’t require the code official to accept any condition that is found objectionable, but if an owner or occupant has an innovative approach that may not be in strict compliance, these sections will allow the approval of alternatives based upon the enhanced risk associated with a civil disturbance. It’s always advisable to document any decisions made in this regard. </a:t>
            </a:r>
          </a:p>
          <a:p>
            <a:endParaRPr lang="en-US" dirty="0"/>
          </a:p>
          <a:p>
            <a:r>
              <a:rPr lang="en-US" dirty="0"/>
              <a:t>Another option for consideration is to develop statutes (ordinances) that provide for enhanced authority during a civil emergency to require business owners to take actions such as trash removal, dumpster relocation or removal, clear construction sites and similar measures to reduce the risk of property damage. </a:t>
            </a:r>
          </a:p>
        </p:txBody>
      </p:sp>
      <p:sp>
        <p:nvSpPr>
          <p:cNvPr id="4" name="Slide Number Placeholder 3"/>
          <p:cNvSpPr>
            <a:spLocks noGrp="1"/>
          </p:cNvSpPr>
          <p:nvPr>
            <p:ph type="sldNum" sz="quarter" idx="5"/>
          </p:nvPr>
        </p:nvSpPr>
        <p:spPr/>
        <p:txBody>
          <a:bodyPr/>
          <a:lstStyle/>
          <a:p>
            <a:fld id="{8B990660-4B7D-4C11-96DB-B19FFA8CA93C}" type="slidenum">
              <a:rPr lang="en-US" smtClean="0"/>
              <a:t>41</a:t>
            </a:fld>
            <a:endParaRPr lang="en-US" dirty="0"/>
          </a:p>
        </p:txBody>
      </p:sp>
    </p:spTree>
    <p:extLst>
      <p:ext uri="{BB962C8B-B14F-4D97-AF65-F5344CB8AC3E}">
        <p14:creationId xmlns:p14="http://schemas.microsoft.com/office/powerpoint/2010/main" val="111896820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many cases in the past, (probably most cases), demonstrations began peacefully and escalated into violence. A march or a demonstration will likely be planned, so the location of the event is known. If this isn’t the case, it’s likely that law enforcement will be monitoring activity on various social media platforms and will be gathering data from informants and others in an attempt to predict where potential violence may occur. With this information, the fire prevention officials can focus on businesses, residences, construction sites, etc. in the area of greatest risk.  At this point, your department has hopefully developed plans and procedures to communicate with the business community about how to best protect their property. </a:t>
            </a:r>
          </a:p>
        </p:txBody>
      </p:sp>
      <p:sp>
        <p:nvSpPr>
          <p:cNvPr id="4" name="Slide Number Placeholder 3"/>
          <p:cNvSpPr>
            <a:spLocks noGrp="1"/>
          </p:cNvSpPr>
          <p:nvPr>
            <p:ph type="sldNum" sz="quarter" idx="5"/>
          </p:nvPr>
        </p:nvSpPr>
        <p:spPr/>
        <p:txBody>
          <a:bodyPr/>
          <a:lstStyle/>
          <a:p>
            <a:fld id="{8B990660-4B7D-4C11-96DB-B19FFA8CA93C}" type="slidenum">
              <a:rPr lang="en-US" smtClean="0"/>
              <a:t>42</a:t>
            </a:fld>
            <a:endParaRPr lang="en-US" dirty="0"/>
          </a:p>
        </p:txBody>
      </p:sp>
    </p:spTree>
    <p:extLst>
      <p:ext uri="{BB962C8B-B14F-4D97-AF65-F5344CB8AC3E}">
        <p14:creationId xmlns:p14="http://schemas.microsoft.com/office/powerpoint/2010/main" val="238487954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soon as there is a sign of impending civil disturbance, your communications system should be activated – it may be that a big sports event in your community is scheduled, and the event could spur violence by revelers; it could be that a local arrest or other action has angered your community and marches or protests are scheduled; or it could be an event on the other side of the country, a trial verdict or other event that spurs people in your community to protest and possibly riot.  Regardless of the catalyst, have your instructions to your business community ready to go out over your communications system at the earliest opportunity. Provide all appropriate information about the potential for violence and vandalism, the geographic area affected, and timeline if there is one. Remind business owners to follow their plan, and if checklists are available, include those in your notification if possible. In addition to sending status reports and recommendations to implement their plans, a request for any pertinent information from the recipients should be made. Setting up a group to receive this information, organize it and share it with other agencies can help decision makers who need to allocate resources and make other important decisions in response to actions by those creating the civil disturbance. </a:t>
            </a:r>
          </a:p>
          <a:p>
            <a:endParaRPr lang="en-US" dirty="0"/>
          </a:p>
          <a:p>
            <a:r>
              <a:rPr lang="en-US" i="1" dirty="0"/>
              <a:t>NOTE:  Consideration of activating your Emergency Operations Center and staffing it with appropriate personnel from various agencies is appropriate ahead of any potential event.  </a:t>
            </a:r>
          </a:p>
        </p:txBody>
      </p:sp>
      <p:sp>
        <p:nvSpPr>
          <p:cNvPr id="4" name="Slide Number Placeholder 3"/>
          <p:cNvSpPr>
            <a:spLocks noGrp="1"/>
          </p:cNvSpPr>
          <p:nvPr>
            <p:ph type="sldNum" sz="quarter" idx="5"/>
          </p:nvPr>
        </p:nvSpPr>
        <p:spPr/>
        <p:txBody>
          <a:bodyPr/>
          <a:lstStyle/>
          <a:p>
            <a:fld id="{8B990660-4B7D-4C11-96DB-B19FFA8CA93C}" type="slidenum">
              <a:rPr lang="en-US" smtClean="0"/>
              <a:t>43</a:t>
            </a:fld>
            <a:endParaRPr lang="en-US" dirty="0"/>
          </a:p>
        </p:txBody>
      </p:sp>
    </p:spTree>
    <p:extLst>
      <p:ext uri="{BB962C8B-B14F-4D97-AF65-F5344CB8AC3E}">
        <p14:creationId xmlns:p14="http://schemas.microsoft.com/office/powerpoint/2010/main" val="315044651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your jurisdiction experiences a severe civil disturbance event, it’s likely that widespread damage will occur.  This will be an opportunity to determine how well your plan worked, and what changes need to be made to your plan. Sharing your experiences with other jurisdictions will help them better prepare for such an event.</a:t>
            </a:r>
          </a:p>
          <a:p>
            <a:endParaRPr lang="en-US" dirty="0"/>
          </a:p>
          <a:p>
            <a:r>
              <a:rPr lang="en-US" dirty="0"/>
              <a:t>Was your intelligence accurate?  What was missed?</a:t>
            </a:r>
          </a:p>
          <a:p>
            <a:endParaRPr lang="en-US" dirty="0"/>
          </a:p>
          <a:p>
            <a:r>
              <a:rPr lang="en-US" dirty="0"/>
              <a:t>Do you think the level of property damage was reduced as a result of your efforts at risk reduction?</a:t>
            </a:r>
          </a:p>
          <a:p>
            <a:endParaRPr lang="en-US" dirty="0"/>
          </a:p>
          <a:p>
            <a:r>
              <a:rPr lang="en-US" dirty="0"/>
              <a:t>Were there any issues with compliance ?</a:t>
            </a:r>
          </a:p>
          <a:p>
            <a:endParaRPr lang="en-US" dirty="0"/>
          </a:p>
          <a:p>
            <a:r>
              <a:rPr lang="en-US" dirty="0"/>
              <a:t>Were your codes, standards and statutes enough to provide for your community?</a:t>
            </a:r>
          </a:p>
        </p:txBody>
      </p:sp>
      <p:sp>
        <p:nvSpPr>
          <p:cNvPr id="4" name="Slide Number Placeholder 3"/>
          <p:cNvSpPr>
            <a:spLocks noGrp="1"/>
          </p:cNvSpPr>
          <p:nvPr>
            <p:ph type="sldNum" sz="quarter" idx="5"/>
          </p:nvPr>
        </p:nvSpPr>
        <p:spPr/>
        <p:txBody>
          <a:bodyPr/>
          <a:lstStyle/>
          <a:p>
            <a:fld id="{8B990660-4B7D-4C11-96DB-B19FFA8CA93C}" type="slidenum">
              <a:rPr lang="en-US" smtClean="0"/>
              <a:t>44</a:t>
            </a:fld>
            <a:endParaRPr lang="en-US" dirty="0"/>
          </a:p>
        </p:txBody>
      </p:sp>
    </p:spTree>
    <p:extLst>
      <p:ext uri="{BB962C8B-B14F-4D97-AF65-F5344CB8AC3E}">
        <p14:creationId xmlns:p14="http://schemas.microsoft.com/office/powerpoint/2010/main" val="6289430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with any event causing major damage, an assessment should be conducted. This assessment will be important to determine the level of assistance needed from state and federal authorities. In addition, it will be an opportunity to interface with the business community to help them recover as quickly as possible, and to reduce any risks that may result from temporary or unpermitted repairs and construction. </a:t>
            </a:r>
          </a:p>
          <a:p>
            <a:endParaRPr lang="en-US" dirty="0"/>
          </a:p>
          <a:p>
            <a:r>
              <a:rPr lang="en-US" dirty="0"/>
              <a:t>In reality, the damage assessment component of your plan can probably be copied from your weather-related disaster plan, as recovery from damage from a man-made disaster will not be that different from recovery from damage due to natural disaster. </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45</a:t>
            </a:fld>
            <a:endParaRPr lang="en-US" dirty="0"/>
          </a:p>
        </p:txBody>
      </p:sp>
    </p:spTree>
    <p:extLst>
      <p:ext uri="{BB962C8B-B14F-4D97-AF65-F5344CB8AC3E}">
        <p14:creationId xmlns:p14="http://schemas.microsoft.com/office/powerpoint/2010/main" val="152221323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Every community should have a plan to address civil disturbances and the fire department should be an integral part of the planning process. Working to prevent damage from a civil disturbance can pay significant dividends for your community by preserving buildings that might otherwise perish during riots. If businesses can reopen soon after an event, the entire community benefits.  When it appears that an event is imminent, it’s too late to plan; it needs to be done now. </a:t>
            </a:r>
          </a:p>
          <a:p>
            <a:endParaRPr lang="en-US" dirty="0"/>
          </a:p>
          <a:p>
            <a:r>
              <a:rPr lang="en-US" dirty="0"/>
              <a:t>The plans should begin with a communications strategy that incorporates all jurisdictional agencies, commercial property owners and operators and citizens. The communications tool used should be able to reach any component of the community (residential/commercial, etc.) and should be able to make notifications based upon geographic locations.  These systems are available commercially and can be shared by all agencies in a jurisdiction. They can even be shared between jurisdictions where appropriate. </a:t>
            </a:r>
          </a:p>
          <a:p>
            <a:endParaRPr lang="en-US" dirty="0"/>
          </a:p>
          <a:p>
            <a:r>
              <a:rPr lang="en-US" dirty="0"/>
              <a:t>Inspectors and other staff should be familiar with the plan and any collateral that your agency develops that can be used to educate the business community (checklists are very helpful). The thought process associated with hardening facilities should be incorporated into routine inspections and discussed with the business owners during these visits. These discussions are much easier to have before any threat is imminent; free and open exchanges of ideas will help everyone if the unthinkable occurs in your community. </a:t>
            </a:r>
          </a:p>
          <a:p>
            <a:endParaRPr lang="en-US" dirty="0"/>
          </a:p>
          <a:p>
            <a:r>
              <a:rPr lang="en-US" dirty="0"/>
              <a:t>The suggestions and guidelines contained herein should help your jurisdiction prepare for an event in a manner that focuses on preventing damage to your community. </a:t>
            </a:r>
          </a:p>
        </p:txBody>
      </p:sp>
      <p:sp>
        <p:nvSpPr>
          <p:cNvPr id="4" name="Slide Number Placeholder 3"/>
          <p:cNvSpPr>
            <a:spLocks noGrp="1"/>
          </p:cNvSpPr>
          <p:nvPr>
            <p:ph type="sldNum" sz="quarter" idx="5"/>
          </p:nvPr>
        </p:nvSpPr>
        <p:spPr/>
        <p:txBody>
          <a:bodyPr/>
          <a:lstStyle/>
          <a:p>
            <a:fld id="{8B990660-4B7D-4C11-96DB-B19FFA8CA93C}" type="slidenum">
              <a:rPr lang="en-US" smtClean="0"/>
              <a:t>46</a:t>
            </a:fld>
            <a:endParaRPr lang="en-US" dirty="0"/>
          </a:p>
        </p:txBody>
      </p:sp>
    </p:spTree>
    <p:extLst>
      <p:ext uri="{BB962C8B-B14F-4D97-AF65-F5344CB8AC3E}">
        <p14:creationId xmlns:p14="http://schemas.microsoft.com/office/powerpoint/2010/main" val="113703812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47</a:t>
            </a:fld>
            <a:endParaRPr lang="en-US" dirty="0"/>
          </a:p>
        </p:txBody>
      </p:sp>
    </p:spTree>
    <p:extLst>
      <p:ext uri="{BB962C8B-B14F-4D97-AF65-F5344CB8AC3E}">
        <p14:creationId xmlns:p14="http://schemas.microsoft.com/office/powerpoint/2010/main" val="8568709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Ultimately local jurisdictions, including prevention personnel, need to have a plan in place before an event, even for prevention personnel to follow in advance of such an event occurring.  Such plans should be exercised on a regular basis with adjustments based on local needs and experiences.  When exercising the plan, start with a tabletop event and then proceed to full scale exercises to identify any issues needing to be addressed (keep in mind that full scale exercises may cause stress in the local community).  While each jurisdiction is will be different based upon a number of local factors, this program will help bring many items to your attention when developing a plan.  This includes items prevention and inspection personnel can do in their daily activities.  </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5</a:t>
            </a:fld>
            <a:endParaRPr lang="en-US" dirty="0"/>
          </a:p>
        </p:txBody>
      </p:sp>
    </p:spTree>
    <p:extLst>
      <p:ext uri="{BB962C8B-B14F-4D97-AF65-F5344CB8AC3E}">
        <p14:creationId xmlns:p14="http://schemas.microsoft.com/office/powerpoint/2010/main" val="103184885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You may be asking, “what kinds of events are we talking about here?”  One definition of civil unrest is:  “Civil unrest means the gathering of more than one person, in reaction to an event, with the intention of causing a public disturbance inclusive of violent protests or disorder (excluding peaceful demonstrations), riots, arson, looting, occupation of institutional buildings, border infringements and armed insurrection in violation of the law.” The most recent examples of civil unrest in the U.S. includes recent violent protests in response to deaths and injuries inflicted by law enforcement, an attack on the U.S. Capitol in response to claims of election fraud, and various acts of violence in response to significant victories by sports teams.  All of these can be predicted to some extent, and therefore planning should result in mitigation of some or all the potential damage. </a:t>
            </a:r>
          </a:p>
          <a:p>
            <a:endParaRPr lang="en-US" dirty="0"/>
          </a:p>
          <a:p>
            <a:r>
              <a:rPr lang="en-US" dirty="0"/>
              <a:t>While not scientific research, current estimates have listed nearly 500 incidents of civil unrest and subsequent riots in the United States alone since its founding.  </a:t>
            </a:r>
          </a:p>
        </p:txBody>
      </p:sp>
      <p:sp>
        <p:nvSpPr>
          <p:cNvPr id="4" name="Slide Number Placeholder 3"/>
          <p:cNvSpPr>
            <a:spLocks noGrp="1"/>
          </p:cNvSpPr>
          <p:nvPr>
            <p:ph type="sldNum" sz="quarter" idx="5"/>
          </p:nvPr>
        </p:nvSpPr>
        <p:spPr/>
        <p:txBody>
          <a:bodyPr/>
          <a:lstStyle/>
          <a:p>
            <a:fld id="{8B990660-4B7D-4C11-96DB-B19FFA8CA93C}" type="slidenum">
              <a:rPr lang="en-US" smtClean="0"/>
              <a:t>6</a:t>
            </a:fld>
            <a:endParaRPr lang="en-US" dirty="0"/>
          </a:p>
        </p:txBody>
      </p:sp>
    </p:spTree>
    <p:extLst>
      <p:ext uri="{BB962C8B-B14F-4D97-AF65-F5344CB8AC3E}">
        <p14:creationId xmlns:p14="http://schemas.microsoft.com/office/powerpoint/2010/main" val="27815605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beneficial change that can assist in preventing damage from these events is a modification of the thought process used by inspectors when assessing a property. Normally, fire inspectors and fire marshals assess properties using a risk profile linked to the potential for an accidental fire. </a:t>
            </a:r>
          </a:p>
          <a:p>
            <a:endParaRPr lang="en-US" dirty="0"/>
          </a:p>
          <a:p>
            <a:r>
              <a:rPr lang="en-US" dirty="0"/>
              <a:t>In order to successfully prepare for the kind of event we’re considering, an inspector will need to include these potential events in their thought processes. This simple change will cause the inspector to ask different questions, suggest different solutions, and, in general, expand the inspection to include criminal activity.  While most regulations (including fire codes) don’t focus on criminal behavior as a rule, there are many criteria in modern fire and building codes that will, if applied, help safeguard properties from vandals and others intending to do harm to the building. </a:t>
            </a:r>
          </a:p>
        </p:txBody>
      </p:sp>
      <p:sp>
        <p:nvSpPr>
          <p:cNvPr id="4" name="Slide Number Placeholder 3"/>
          <p:cNvSpPr>
            <a:spLocks noGrp="1"/>
          </p:cNvSpPr>
          <p:nvPr>
            <p:ph type="sldNum" sz="quarter" idx="5"/>
          </p:nvPr>
        </p:nvSpPr>
        <p:spPr/>
        <p:txBody>
          <a:bodyPr/>
          <a:lstStyle/>
          <a:p>
            <a:fld id="{8B990660-4B7D-4C11-96DB-B19FFA8CA93C}" type="slidenum">
              <a:rPr lang="en-US" smtClean="0"/>
              <a:t>7</a:t>
            </a:fld>
            <a:endParaRPr lang="en-US" dirty="0"/>
          </a:p>
        </p:txBody>
      </p:sp>
    </p:spTree>
    <p:extLst>
      <p:ext uri="{BB962C8B-B14F-4D97-AF65-F5344CB8AC3E}">
        <p14:creationId xmlns:p14="http://schemas.microsoft.com/office/powerpoint/2010/main" val="396795199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Probably the most important item in our toolbox for reducing risk during civil unrest is a robust communications pipeline to deliver and receive information in the timeliest manner possible. The system should provide contact information for all of the commercial occupancies in the jurisdiction. Electronic correspondence – text or email – is the quickest and most dependable way to get information to your community. If the system allows targeting by geographic location, pertinent information can be distributed to only those affected, and reduce the chances of “information overload” that often occurs during a crisis. There are commercial systems available that allow the user to select recipients based upon various parameters such as location, size of building/business, etc. It’s worth considering the procurement of such a system if one isn’t already available; they can be used for weather alerts, crime alerts, and various other events that occur in every community.  This paper is primarily focusing on commercial buildings, but these systems are invaluable for notifying residences of changing conditions as well.  The systems are useful for law enforcement, emergency management, utilities, etc. to notify citizens and customers of important information. That said, if the system is shared, a comprehensive understanding of how it is to be utilized and who makes decisions about outgoing messages should be established when the system is acquired. </a:t>
            </a:r>
          </a:p>
          <a:p>
            <a:endParaRPr lang="en-US" dirty="0"/>
          </a:p>
          <a:p>
            <a:r>
              <a:rPr lang="en-US" dirty="0"/>
              <a:t>CLASSROOM Exercise: Brainstorm all the ways you can potentially communicate an issue involving civil unrest.</a:t>
            </a:r>
          </a:p>
        </p:txBody>
      </p:sp>
      <p:sp>
        <p:nvSpPr>
          <p:cNvPr id="4" name="Slide Number Placeholder 3"/>
          <p:cNvSpPr>
            <a:spLocks noGrp="1"/>
          </p:cNvSpPr>
          <p:nvPr>
            <p:ph type="sldNum" sz="quarter" idx="5"/>
          </p:nvPr>
        </p:nvSpPr>
        <p:spPr/>
        <p:txBody>
          <a:bodyPr/>
          <a:lstStyle/>
          <a:p>
            <a:fld id="{8B990660-4B7D-4C11-96DB-B19FFA8CA93C}" type="slidenum">
              <a:rPr lang="en-US" smtClean="0"/>
              <a:t>8</a:t>
            </a:fld>
            <a:endParaRPr lang="en-US" dirty="0"/>
          </a:p>
        </p:txBody>
      </p:sp>
    </p:spTree>
    <p:extLst>
      <p:ext uri="{BB962C8B-B14F-4D97-AF65-F5344CB8AC3E}">
        <p14:creationId xmlns:p14="http://schemas.microsoft.com/office/powerpoint/2010/main" val="31969761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addition to communicating with those outside government agencies, it’s advantageous to have close relationships with those agencies (public and private) we may not associate with on a regular basis. If an event is pending, trash collection could be stepped up to remove trash receptacles in the affected area; public works equipment and personnel could be utilized to clear construction sites of loose debris and materials; and heavy equipment can be used to barricade streets or facilities. Think through your own jurisdiction and potential resources to enhance your response to prevent damage. </a:t>
            </a:r>
          </a:p>
        </p:txBody>
      </p:sp>
      <p:sp>
        <p:nvSpPr>
          <p:cNvPr id="4" name="Slide Number Placeholder 3"/>
          <p:cNvSpPr>
            <a:spLocks noGrp="1"/>
          </p:cNvSpPr>
          <p:nvPr>
            <p:ph type="sldNum" sz="quarter" idx="5"/>
          </p:nvPr>
        </p:nvSpPr>
        <p:spPr/>
        <p:txBody>
          <a:bodyPr/>
          <a:lstStyle/>
          <a:p>
            <a:fld id="{8B990660-4B7D-4C11-96DB-B19FFA8CA93C}" type="slidenum">
              <a:rPr lang="en-US" smtClean="0"/>
              <a:t>9</a:t>
            </a:fld>
            <a:endParaRPr lang="en-US" dirty="0"/>
          </a:p>
        </p:txBody>
      </p:sp>
    </p:spTree>
    <p:extLst>
      <p:ext uri="{BB962C8B-B14F-4D97-AF65-F5344CB8AC3E}">
        <p14:creationId xmlns:p14="http://schemas.microsoft.com/office/powerpoint/2010/main" val="19068590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9.xml"/></Relationships>
</file>

<file path=ppt/slides/_rels/slide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3" Type="http://schemas.openxmlformats.org/officeDocument/2006/relationships/hyperlink" Target="http://www.firemarshals.org/" TargetMode="External"/><Relationship Id="rId2" Type="http://schemas.openxmlformats.org/officeDocument/2006/relationships/notesSlide" Target="../notesSlides/notesSlide47.xml"/><Relationship Id="rId1" Type="http://schemas.openxmlformats.org/officeDocument/2006/relationships/slideLayout" Target="../slideLayouts/slideLayout21.xml"/><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5943600" y="1874520"/>
            <a:ext cx="5287992" cy="2342590"/>
          </a:xfrm>
        </p:spPr>
        <p:txBody>
          <a:bodyPr>
            <a:noAutofit/>
          </a:bodyPr>
          <a:lstStyle/>
          <a:p>
            <a:r>
              <a:rPr lang="en-US" sz="2800" dirty="0">
                <a:solidFill>
                  <a:srgbClr val="FF0000"/>
                </a:solidFill>
              </a:rPr>
              <a:t>Bridging the Gap: </a:t>
            </a:r>
            <a:br>
              <a:rPr lang="en-US" sz="2800" dirty="0"/>
            </a:br>
            <a:r>
              <a:rPr lang="en-US" sz="2800" dirty="0"/>
              <a:t>Preparing your Jurisdiction for Civil unrest</a:t>
            </a:r>
            <a:br>
              <a:rPr lang="en-US" sz="2800" dirty="0"/>
            </a:br>
            <a:endParaRPr lang="en-US" sz="2800" dirty="0"/>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5943600" y="4217110"/>
            <a:ext cx="4873752" cy="613370"/>
          </a:xfrm>
        </p:spPr>
        <p:txBody>
          <a:bodyPr/>
          <a:lstStyle/>
          <a:p>
            <a:r>
              <a:rPr lang="en-US" dirty="0"/>
              <a:t>Copyright 2025: National Association of State Fire Marshals</a:t>
            </a:r>
          </a:p>
        </p:txBody>
      </p:sp>
      <p:pic>
        <p:nvPicPr>
          <p:cNvPr id="4" name="Picture 3" descr="A star with a red white and blue logo&#10;&#10;AI-generated content may be incorrect.">
            <a:extLst>
              <a:ext uri="{FF2B5EF4-FFF2-40B4-BE49-F238E27FC236}">
                <a16:creationId xmlns:a16="http://schemas.microsoft.com/office/drawing/2014/main" id="{83F1BAD8-B29D-67AF-17AF-38E3AF7A7F27}"/>
              </a:ext>
            </a:extLst>
          </p:cNvPr>
          <p:cNvPicPr>
            <a:picLocks noChangeAspect="1"/>
          </p:cNvPicPr>
          <p:nvPr/>
        </p:nvPicPr>
        <p:blipFill>
          <a:blip r:embed="rId3"/>
          <a:stretch>
            <a:fillRect/>
          </a:stretch>
        </p:blipFill>
        <p:spPr>
          <a:xfrm>
            <a:off x="10719354" y="69158"/>
            <a:ext cx="1411174" cy="1413862"/>
          </a:xfrm>
          <a:prstGeom prst="rect">
            <a:avLst/>
          </a:prstGeom>
        </p:spPr>
      </p:pic>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0AB252-7297-F361-9715-5623C6D39ECE}"/>
              </a:ext>
            </a:extLst>
          </p:cNvPr>
          <p:cNvSpPr>
            <a:spLocks noGrp="1"/>
          </p:cNvSpPr>
          <p:nvPr>
            <p:ph type="title"/>
          </p:nvPr>
        </p:nvSpPr>
        <p:spPr/>
        <p:txBody>
          <a:bodyPr/>
          <a:lstStyle/>
          <a:p>
            <a:r>
              <a:rPr lang="en-US" dirty="0"/>
              <a:t>Working together</a:t>
            </a:r>
          </a:p>
        </p:txBody>
      </p:sp>
      <p:sp>
        <p:nvSpPr>
          <p:cNvPr id="3" name="Text Placeholder 2">
            <a:extLst>
              <a:ext uri="{FF2B5EF4-FFF2-40B4-BE49-F238E27FC236}">
                <a16:creationId xmlns:a16="http://schemas.microsoft.com/office/drawing/2014/main" id="{A4BBB397-FFDF-EF23-2597-A53B949BA4F3}"/>
              </a:ext>
            </a:extLst>
          </p:cNvPr>
          <p:cNvSpPr>
            <a:spLocks noGrp="1"/>
          </p:cNvSpPr>
          <p:nvPr>
            <p:ph type="body" idx="1"/>
          </p:nvPr>
        </p:nvSpPr>
        <p:spPr/>
        <p:txBody>
          <a:bodyPr>
            <a:normAutofit/>
          </a:bodyPr>
          <a:lstStyle/>
          <a:p>
            <a:r>
              <a:rPr lang="en-US" sz="2400" dirty="0"/>
              <a:t>Public</a:t>
            </a:r>
          </a:p>
        </p:txBody>
      </p:sp>
      <p:sp>
        <p:nvSpPr>
          <p:cNvPr id="4" name="Content Placeholder 3">
            <a:extLst>
              <a:ext uri="{FF2B5EF4-FFF2-40B4-BE49-F238E27FC236}">
                <a16:creationId xmlns:a16="http://schemas.microsoft.com/office/drawing/2014/main" id="{EAF4AD88-C5DA-2A16-FF66-3BFEECEBA6AE}"/>
              </a:ext>
            </a:extLst>
          </p:cNvPr>
          <p:cNvSpPr>
            <a:spLocks noGrp="1"/>
          </p:cNvSpPr>
          <p:nvPr>
            <p:ph sz="half" idx="2"/>
          </p:nvPr>
        </p:nvSpPr>
        <p:spPr/>
        <p:txBody>
          <a:bodyPr>
            <a:normAutofit/>
          </a:bodyPr>
          <a:lstStyle/>
          <a:p>
            <a:r>
              <a:rPr lang="en-US" sz="2800" b="1" dirty="0"/>
              <a:t>Fire</a:t>
            </a:r>
          </a:p>
          <a:p>
            <a:r>
              <a:rPr lang="en-US" sz="2800" b="1" dirty="0"/>
              <a:t>Law Enforcement </a:t>
            </a:r>
          </a:p>
          <a:p>
            <a:r>
              <a:rPr lang="en-US" sz="2800" b="1" dirty="0"/>
              <a:t>EMS</a:t>
            </a:r>
          </a:p>
          <a:p>
            <a:r>
              <a:rPr lang="en-US" sz="2800" b="1" dirty="0"/>
              <a:t>Public Works</a:t>
            </a:r>
          </a:p>
        </p:txBody>
      </p:sp>
      <p:sp>
        <p:nvSpPr>
          <p:cNvPr id="5" name="Text Placeholder 4">
            <a:extLst>
              <a:ext uri="{FF2B5EF4-FFF2-40B4-BE49-F238E27FC236}">
                <a16:creationId xmlns:a16="http://schemas.microsoft.com/office/drawing/2014/main" id="{259B0273-BD89-2B5E-4E83-AA82DC6B712D}"/>
              </a:ext>
            </a:extLst>
          </p:cNvPr>
          <p:cNvSpPr>
            <a:spLocks noGrp="1"/>
          </p:cNvSpPr>
          <p:nvPr>
            <p:ph type="body" sz="quarter" idx="3"/>
          </p:nvPr>
        </p:nvSpPr>
        <p:spPr/>
        <p:txBody>
          <a:bodyPr>
            <a:normAutofit/>
          </a:bodyPr>
          <a:lstStyle/>
          <a:p>
            <a:r>
              <a:rPr lang="en-US" sz="2400" dirty="0"/>
              <a:t>Private</a:t>
            </a:r>
          </a:p>
        </p:txBody>
      </p:sp>
      <p:sp>
        <p:nvSpPr>
          <p:cNvPr id="6" name="Content Placeholder 5">
            <a:extLst>
              <a:ext uri="{FF2B5EF4-FFF2-40B4-BE49-F238E27FC236}">
                <a16:creationId xmlns:a16="http://schemas.microsoft.com/office/drawing/2014/main" id="{2A241386-489A-CE47-CEAA-D2DAEE975716}"/>
              </a:ext>
            </a:extLst>
          </p:cNvPr>
          <p:cNvSpPr>
            <a:spLocks noGrp="1"/>
          </p:cNvSpPr>
          <p:nvPr>
            <p:ph sz="quarter" idx="4"/>
          </p:nvPr>
        </p:nvSpPr>
        <p:spPr/>
        <p:txBody>
          <a:bodyPr>
            <a:normAutofit/>
          </a:bodyPr>
          <a:lstStyle/>
          <a:p>
            <a:r>
              <a:rPr lang="en-US" sz="2400" b="1" dirty="0"/>
              <a:t>Affected public</a:t>
            </a:r>
          </a:p>
          <a:p>
            <a:r>
              <a:rPr lang="en-US" sz="2400" b="1" dirty="0"/>
              <a:t>Development Organizations</a:t>
            </a:r>
          </a:p>
          <a:p>
            <a:r>
              <a:rPr lang="en-US" sz="2400" b="1" dirty="0"/>
              <a:t>Private interest groups</a:t>
            </a:r>
          </a:p>
          <a:p>
            <a:r>
              <a:rPr lang="en-US" sz="2400" b="1" dirty="0"/>
              <a:t>Others</a:t>
            </a:r>
          </a:p>
        </p:txBody>
      </p:sp>
      <p:sp>
        <p:nvSpPr>
          <p:cNvPr id="7" name="Date Placeholder 6">
            <a:extLst>
              <a:ext uri="{FF2B5EF4-FFF2-40B4-BE49-F238E27FC236}">
                <a16:creationId xmlns:a16="http://schemas.microsoft.com/office/drawing/2014/main" id="{F548ED16-DCAE-FC58-0F80-AB86BAA00E7F}"/>
              </a:ext>
            </a:extLst>
          </p:cNvPr>
          <p:cNvSpPr>
            <a:spLocks noGrp="1"/>
          </p:cNvSpPr>
          <p:nvPr>
            <p:ph type="dt" sz="half" idx="10"/>
          </p:nvPr>
        </p:nvSpPr>
        <p:spPr/>
        <p:txBody>
          <a:bodyPr/>
          <a:lstStyle/>
          <a:p>
            <a:r>
              <a:rPr lang="en-US" dirty="0"/>
              <a:t>12-31-2022</a:t>
            </a:r>
          </a:p>
        </p:txBody>
      </p:sp>
      <p:sp>
        <p:nvSpPr>
          <p:cNvPr id="8" name="Footer Placeholder 7">
            <a:extLst>
              <a:ext uri="{FF2B5EF4-FFF2-40B4-BE49-F238E27FC236}">
                <a16:creationId xmlns:a16="http://schemas.microsoft.com/office/drawing/2014/main" id="{2546C4C0-6686-2E61-59FC-1BB01FAF04CB}"/>
              </a:ext>
            </a:extLst>
          </p:cNvPr>
          <p:cNvSpPr>
            <a:spLocks noGrp="1"/>
          </p:cNvSpPr>
          <p:nvPr>
            <p:ph type="ftr" sz="quarter" idx="11"/>
          </p:nvPr>
        </p:nvSpPr>
        <p:spPr/>
        <p:txBody>
          <a:bodyPr/>
          <a:lstStyle/>
          <a:p>
            <a:r>
              <a:rPr lang="en-US" dirty="0"/>
              <a:t>Preparing your Jurisdiction for Civil Unrest</a:t>
            </a:r>
          </a:p>
        </p:txBody>
      </p:sp>
      <p:sp>
        <p:nvSpPr>
          <p:cNvPr id="9" name="Slide Number Placeholder 8">
            <a:extLst>
              <a:ext uri="{FF2B5EF4-FFF2-40B4-BE49-F238E27FC236}">
                <a16:creationId xmlns:a16="http://schemas.microsoft.com/office/drawing/2014/main" id="{5079FB7E-FBAD-855F-2958-EA1F522339A2}"/>
              </a:ext>
            </a:extLst>
          </p:cNvPr>
          <p:cNvSpPr>
            <a:spLocks noGrp="1"/>
          </p:cNvSpPr>
          <p:nvPr>
            <p:ph type="sldNum" sz="quarter" idx="12"/>
          </p:nvPr>
        </p:nvSpPr>
        <p:spPr/>
        <p:txBody>
          <a:bodyPr/>
          <a:lstStyle/>
          <a:p>
            <a:fld id="{B5CEABB6-07DC-46E8-9B57-56EC44A396E5}" type="slidenum">
              <a:rPr lang="en-US" smtClean="0"/>
              <a:t>10</a:t>
            </a:fld>
            <a:endParaRPr lang="en-US" dirty="0"/>
          </a:p>
        </p:txBody>
      </p:sp>
    </p:spTree>
    <p:extLst>
      <p:ext uri="{BB962C8B-B14F-4D97-AF65-F5344CB8AC3E}">
        <p14:creationId xmlns:p14="http://schemas.microsoft.com/office/powerpoint/2010/main" val="314243139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D262A8-0003-F862-C940-E7B01EC7C3A2}"/>
              </a:ext>
            </a:extLst>
          </p:cNvPr>
          <p:cNvSpPr>
            <a:spLocks noGrp="1"/>
          </p:cNvSpPr>
          <p:nvPr>
            <p:ph type="title"/>
          </p:nvPr>
        </p:nvSpPr>
        <p:spPr/>
        <p:txBody>
          <a:bodyPr/>
          <a:lstStyle/>
          <a:p>
            <a:r>
              <a:rPr lang="en-US" dirty="0"/>
              <a:t>Strategies</a:t>
            </a:r>
          </a:p>
        </p:txBody>
      </p:sp>
    </p:spTree>
    <p:extLst>
      <p:ext uri="{BB962C8B-B14F-4D97-AF65-F5344CB8AC3E}">
        <p14:creationId xmlns:p14="http://schemas.microsoft.com/office/powerpoint/2010/main" val="323765686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 name="Title 953">
            <a:extLst>
              <a:ext uri="{FF2B5EF4-FFF2-40B4-BE49-F238E27FC236}">
                <a16:creationId xmlns:a16="http://schemas.microsoft.com/office/drawing/2014/main" id="{7E55856D-8731-4D07-B99E-5270A3B01DBC}"/>
              </a:ext>
            </a:extLst>
          </p:cNvPr>
          <p:cNvSpPr>
            <a:spLocks noGrp="1"/>
          </p:cNvSpPr>
          <p:nvPr>
            <p:ph type="title"/>
          </p:nvPr>
        </p:nvSpPr>
        <p:spPr>
          <a:xfrm>
            <a:off x="1570874" y="704088"/>
            <a:ext cx="9050253" cy="640080"/>
          </a:xfrm>
        </p:spPr>
        <p:txBody>
          <a:bodyPr/>
          <a:lstStyle/>
          <a:p>
            <a:r>
              <a:rPr lang="en-US" dirty="0"/>
              <a:t>Sprinkler Systems</a:t>
            </a:r>
          </a:p>
        </p:txBody>
      </p:sp>
      <p:sp>
        <p:nvSpPr>
          <p:cNvPr id="15" name="Text Placeholder 14">
            <a:extLst>
              <a:ext uri="{FF2B5EF4-FFF2-40B4-BE49-F238E27FC236}">
                <a16:creationId xmlns:a16="http://schemas.microsoft.com/office/drawing/2014/main" id="{8F4ED644-C47C-456A-96A0-2E9A58005925}"/>
              </a:ext>
            </a:extLst>
          </p:cNvPr>
          <p:cNvSpPr>
            <a:spLocks noGrp="1"/>
          </p:cNvSpPr>
          <p:nvPr>
            <p:ph type="body" sz="quarter" idx="14"/>
          </p:nvPr>
        </p:nvSpPr>
        <p:spPr>
          <a:xfrm>
            <a:off x="1572768" y="1389888"/>
            <a:ext cx="9052560" cy="395859"/>
          </a:xfrm>
        </p:spPr>
        <p:txBody>
          <a:bodyPr/>
          <a:lstStyle/>
          <a:p>
            <a:r>
              <a:rPr lang="en-ZA" dirty="0"/>
              <a:t>40 percent of businesses never reopen after a fire</a:t>
            </a:r>
          </a:p>
        </p:txBody>
      </p:sp>
      <p:sp>
        <p:nvSpPr>
          <p:cNvPr id="21" name="Text Placeholder 20">
            <a:extLst>
              <a:ext uri="{FF2B5EF4-FFF2-40B4-BE49-F238E27FC236}">
                <a16:creationId xmlns:a16="http://schemas.microsoft.com/office/drawing/2014/main" id="{CDF4D42A-3F39-4699-9C9C-91BBC8C72207}"/>
              </a:ext>
            </a:extLst>
          </p:cNvPr>
          <p:cNvSpPr>
            <a:spLocks noGrp="1"/>
          </p:cNvSpPr>
          <p:nvPr>
            <p:ph type="body" sz="quarter" idx="15"/>
          </p:nvPr>
        </p:nvSpPr>
        <p:spPr>
          <a:xfrm>
            <a:off x="685799" y="2450592"/>
            <a:ext cx="3200400" cy="2567007"/>
          </a:xfrm>
        </p:spPr>
        <p:txBody>
          <a:bodyPr/>
          <a:lstStyle/>
          <a:p>
            <a:r>
              <a:rPr lang="en-US" dirty="0"/>
              <a:t>Value of Sprinklers</a:t>
            </a:r>
          </a:p>
        </p:txBody>
      </p:sp>
      <p:sp>
        <p:nvSpPr>
          <p:cNvPr id="3" name="Content Placeholder 2">
            <a:extLst>
              <a:ext uri="{FF2B5EF4-FFF2-40B4-BE49-F238E27FC236}">
                <a16:creationId xmlns:a16="http://schemas.microsoft.com/office/drawing/2014/main" id="{9B1DDDEF-20C4-4F65-BAC9-0A763DF7E02B}"/>
              </a:ext>
            </a:extLst>
          </p:cNvPr>
          <p:cNvSpPr>
            <a:spLocks noGrp="1"/>
          </p:cNvSpPr>
          <p:nvPr>
            <p:ph type="body" sz="quarter" idx="13"/>
          </p:nvPr>
        </p:nvSpPr>
        <p:spPr>
          <a:xfrm>
            <a:off x="939859" y="3392424"/>
            <a:ext cx="2743200" cy="1463040"/>
          </a:xfrm>
        </p:spPr>
        <p:txBody>
          <a:bodyPr vert="horz" lIns="91440" tIns="45720" rIns="91440" bIns="45720" rtlCol="0" anchor="t">
            <a:normAutofit/>
          </a:bodyPr>
          <a:lstStyle/>
          <a:p>
            <a:r>
              <a:rPr lang="en-US" b="1" dirty="0"/>
              <a:t>25% of new businesses fail in the first year after a fire</a:t>
            </a:r>
          </a:p>
          <a:p>
            <a:endParaRPr lang="en-US" b="1" dirty="0"/>
          </a:p>
          <a:p>
            <a:r>
              <a:rPr lang="en-US" b="1" dirty="0"/>
              <a:t>40% of businesses never reopen after a fire</a:t>
            </a:r>
          </a:p>
          <a:p>
            <a:endParaRPr lang="en-US" dirty="0"/>
          </a:p>
        </p:txBody>
      </p:sp>
      <p:sp>
        <p:nvSpPr>
          <p:cNvPr id="23" name="Text Placeholder 22">
            <a:extLst>
              <a:ext uri="{FF2B5EF4-FFF2-40B4-BE49-F238E27FC236}">
                <a16:creationId xmlns:a16="http://schemas.microsoft.com/office/drawing/2014/main" id="{538ACC23-C522-4E38-9FC4-D46CF2EA1569}"/>
              </a:ext>
            </a:extLst>
          </p:cNvPr>
          <p:cNvSpPr>
            <a:spLocks noGrp="1"/>
          </p:cNvSpPr>
          <p:nvPr>
            <p:ph type="body" sz="quarter" idx="17"/>
          </p:nvPr>
        </p:nvSpPr>
        <p:spPr>
          <a:xfrm>
            <a:off x="4499309" y="2450591"/>
            <a:ext cx="3200400" cy="2567009"/>
          </a:xfrm>
        </p:spPr>
        <p:txBody>
          <a:bodyPr/>
          <a:lstStyle/>
          <a:p>
            <a:r>
              <a:rPr lang="en-US" dirty="0"/>
              <a:t>Civil unrest</a:t>
            </a:r>
          </a:p>
        </p:txBody>
      </p:sp>
      <p:sp>
        <p:nvSpPr>
          <p:cNvPr id="22" name="Text Placeholder 21">
            <a:extLst>
              <a:ext uri="{FF2B5EF4-FFF2-40B4-BE49-F238E27FC236}">
                <a16:creationId xmlns:a16="http://schemas.microsoft.com/office/drawing/2014/main" id="{9A2AC06B-E1EB-4973-A6DF-05697A7396D0}"/>
              </a:ext>
            </a:extLst>
          </p:cNvPr>
          <p:cNvSpPr>
            <a:spLocks noGrp="1"/>
          </p:cNvSpPr>
          <p:nvPr>
            <p:ph type="body" sz="quarter" idx="16"/>
          </p:nvPr>
        </p:nvSpPr>
        <p:spPr>
          <a:xfrm>
            <a:off x="4731630" y="3392424"/>
            <a:ext cx="2743200" cy="1463040"/>
          </a:xfrm>
        </p:spPr>
        <p:txBody>
          <a:bodyPr/>
          <a:lstStyle/>
          <a:p>
            <a:r>
              <a:rPr lang="en-US" b="1" dirty="0"/>
              <a:t>During incidents, most buildings with active sprinklers survive these event, while many without are destroyed.</a:t>
            </a:r>
          </a:p>
          <a:p>
            <a:endParaRPr lang="en-US" dirty="0"/>
          </a:p>
        </p:txBody>
      </p:sp>
      <p:sp>
        <p:nvSpPr>
          <p:cNvPr id="25" name="Text Placeholder 24">
            <a:extLst>
              <a:ext uri="{FF2B5EF4-FFF2-40B4-BE49-F238E27FC236}">
                <a16:creationId xmlns:a16="http://schemas.microsoft.com/office/drawing/2014/main" id="{9C3E93EF-EBD0-4425-843B-18F5AFCAF3CA}"/>
              </a:ext>
            </a:extLst>
          </p:cNvPr>
          <p:cNvSpPr>
            <a:spLocks noGrp="1"/>
          </p:cNvSpPr>
          <p:nvPr>
            <p:ph type="body" sz="quarter" idx="19"/>
          </p:nvPr>
        </p:nvSpPr>
        <p:spPr>
          <a:xfrm>
            <a:off x="8333163" y="2450591"/>
            <a:ext cx="3200400" cy="2567009"/>
          </a:xfrm>
        </p:spPr>
        <p:txBody>
          <a:bodyPr/>
          <a:lstStyle/>
          <a:p>
            <a:r>
              <a:rPr lang="en-US" dirty="0"/>
              <a:t>Deterrent</a:t>
            </a:r>
          </a:p>
        </p:txBody>
      </p:sp>
      <p:sp>
        <p:nvSpPr>
          <p:cNvPr id="24" name="Text Placeholder 23">
            <a:extLst>
              <a:ext uri="{FF2B5EF4-FFF2-40B4-BE49-F238E27FC236}">
                <a16:creationId xmlns:a16="http://schemas.microsoft.com/office/drawing/2014/main" id="{0CF96B73-21DC-408C-8CD4-70E4B94A4616}"/>
              </a:ext>
            </a:extLst>
          </p:cNvPr>
          <p:cNvSpPr>
            <a:spLocks noGrp="1"/>
          </p:cNvSpPr>
          <p:nvPr>
            <p:ph type="body" sz="quarter" idx="18"/>
          </p:nvPr>
        </p:nvSpPr>
        <p:spPr>
          <a:xfrm>
            <a:off x="8573439" y="3392424"/>
            <a:ext cx="2743200" cy="1463040"/>
          </a:xfrm>
        </p:spPr>
        <p:txBody>
          <a:bodyPr>
            <a:normAutofit/>
          </a:bodyPr>
          <a:lstStyle/>
          <a:p>
            <a:r>
              <a:rPr lang="en-US" b="1" dirty="0"/>
              <a:t>Anecdotal evidence indicates sprinklers deter looters.</a:t>
            </a:r>
          </a:p>
          <a:p>
            <a:endParaRPr lang="en-US" dirty="0"/>
          </a:p>
        </p:txBody>
      </p:sp>
      <p:sp>
        <p:nvSpPr>
          <p:cNvPr id="6" name="Date Placeholder 5">
            <a:extLst>
              <a:ext uri="{FF2B5EF4-FFF2-40B4-BE49-F238E27FC236}">
                <a16:creationId xmlns:a16="http://schemas.microsoft.com/office/drawing/2014/main" id="{F2AE54BF-2581-4D14-A1E9-891366223026}"/>
              </a:ext>
            </a:extLst>
          </p:cNvPr>
          <p:cNvSpPr>
            <a:spLocks noGrp="1"/>
          </p:cNvSpPr>
          <p:nvPr>
            <p:ph type="dt" sz="half" idx="10"/>
          </p:nvPr>
        </p:nvSpPr>
        <p:spPr>
          <a:xfrm>
            <a:off x="838200" y="6356350"/>
            <a:ext cx="2743200" cy="365125"/>
          </a:xfrm>
        </p:spPr>
        <p:txBody>
          <a:bodyPr/>
          <a:lstStyle/>
          <a:p>
            <a:r>
              <a:rPr lang="en-US" dirty="0"/>
              <a:t>12/31/2022</a:t>
            </a:r>
          </a:p>
        </p:txBody>
      </p:sp>
      <p:sp>
        <p:nvSpPr>
          <p:cNvPr id="53" name="Footer Placeholder 52">
            <a:extLst>
              <a:ext uri="{FF2B5EF4-FFF2-40B4-BE49-F238E27FC236}">
                <a16:creationId xmlns:a16="http://schemas.microsoft.com/office/drawing/2014/main" id="{1557424D-75FD-4489-9685-048E9F66D568}"/>
              </a:ext>
            </a:extLst>
          </p:cNvPr>
          <p:cNvSpPr>
            <a:spLocks noGrp="1"/>
          </p:cNvSpPr>
          <p:nvPr>
            <p:ph type="ftr" sz="quarter" idx="11"/>
          </p:nvPr>
        </p:nvSpPr>
        <p:spPr>
          <a:xfrm>
            <a:off x="4038600" y="6356350"/>
            <a:ext cx="4114800" cy="365125"/>
          </a:xfrm>
        </p:spPr>
        <p:txBody>
          <a:bodyPr/>
          <a:lstStyle/>
          <a:p>
            <a:r>
              <a:rPr lang="en-US" dirty="0"/>
              <a:t>Preparing your Jurisdiction for Civil Unrest</a:t>
            </a:r>
          </a:p>
        </p:txBody>
      </p:sp>
      <p:sp>
        <p:nvSpPr>
          <p:cNvPr id="72" name="Slide Number Placeholder 71">
            <a:extLst>
              <a:ext uri="{FF2B5EF4-FFF2-40B4-BE49-F238E27FC236}">
                <a16:creationId xmlns:a16="http://schemas.microsoft.com/office/drawing/2014/main" id="{2AB505C4-815E-4F7D-B0E9-365B0D06C000}"/>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12</a:t>
            </a:fld>
            <a:endParaRPr lang="en-US" dirty="0"/>
          </a:p>
        </p:txBody>
      </p:sp>
    </p:spTree>
    <p:extLst>
      <p:ext uri="{BB962C8B-B14F-4D97-AF65-F5344CB8AC3E}">
        <p14:creationId xmlns:p14="http://schemas.microsoft.com/office/powerpoint/2010/main" val="426704980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5F18A5-C72A-DB11-EA9B-A5015DAD17D8}"/>
              </a:ext>
            </a:extLst>
          </p:cNvPr>
          <p:cNvSpPr>
            <a:spLocks noGrp="1"/>
          </p:cNvSpPr>
          <p:nvPr>
            <p:ph type="title"/>
          </p:nvPr>
        </p:nvSpPr>
        <p:spPr/>
        <p:txBody>
          <a:bodyPr/>
          <a:lstStyle/>
          <a:p>
            <a:r>
              <a:rPr lang="en-US" dirty="0"/>
              <a:t>Fire protection systems</a:t>
            </a:r>
          </a:p>
        </p:txBody>
      </p:sp>
      <p:sp>
        <p:nvSpPr>
          <p:cNvPr id="3" name="Date Placeholder 2">
            <a:extLst>
              <a:ext uri="{FF2B5EF4-FFF2-40B4-BE49-F238E27FC236}">
                <a16:creationId xmlns:a16="http://schemas.microsoft.com/office/drawing/2014/main" id="{D74DA041-0391-4C38-DEA2-5856116033D8}"/>
              </a:ext>
            </a:extLst>
          </p:cNvPr>
          <p:cNvSpPr>
            <a:spLocks noGrp="1"/>
          </p:cNvSpPr>
          <p:nvPr>
            <p:ph type="dt" sz="half" idx="10"/>
          </p:nvPr>
        </p:nvSpPr>
        <p:spPr/>
        <p:txBody>
          <a:bodyPr/>
          <a:lstStyle/>
          <a:p>
            <a:r>
              <a:rPr lang="en-US" dirty="0"/>
              <a:t>12/31/2022</a:t>
            </a:r>
          </a:p>
        </p:txBody>
      </p:sp>
      <p:sp>
        <p:nvSpPr>
          <p:cNvPr id="4" name="Slide Number Placeholder 3">
            <a:extLst>
              <a:ext uri="{FF2B5EF4-FFF2-40B4-BE49-F238E27FC236}">
                <a16:creationId xmlns:a16="http://schemas.microsoft.com/office/drawing/2014/main" id="{4E6C5131-20F5-112F-D2B7-0B7210C1CF40}"/>
              </a:ext>
            </a:extLst>
          </p:cNvPr>
          <p:cNvSpPr>
            <a:spLocks noGrp="1"/>
          </p:cNvSpPr>
          <p:nvPr>
            <p:ph type="sldNum" sz="quarter" idx="12"/>
          </p:nvPr>
        </p:nvSpPr>
        <p:spPr/>
        <p:txBody>
          <a:bodyPr/>
          <a:lstStyle/>
          <a:p>
            <a:fld id="{B5CEABB6-07DC-46E8-9B57-56EC44A396E5}" type="slidenum">
              <a:rPr lang="en-US" smtClean="0"/>
              <a:pPr/>
              <a:t>13</a:t>
            </a:fld>
            <a:endParaRPr lang="en-US" dirty="0"/>
          </a:p>
        </p:txBody>
      </p:sp>
      <p:sp>
        <p:nvSpPr>
          <p:cNvPr id="5" name="Text Placeholder 4">
            <a:extLst>
              <a:ext uri="{FF2B5EF4-FFF2-40B4-BE49-F238E27FC236}">
                <a16:creationId xmlns:a16="http://schemas.microsoft.com/office/drawing/2014/main" id="{45AF7DFD-0BC2-8384-684F-DC74CB6A8E68}"/>
              </a:ext>
            </a:extLst>
          </p:cNvPr>
          <p:cNvSpPr>
            <a:spLocks noGrp="1"/>
          </p:cNvSpPr>
          <p:nvPr>
            <p:ph type="body" sz="quarter" idx="13"/>
          </p:nvPr>
        </p:nvSpPr>
        <p:spPr>
          <a:xfrm>
            <a:off x="1764862" y="1772562"/>
            <a:ext cx="9493688" cy="3060698"/>
          </a:xfrm>
        </p:spPr>
        <p:txBody>
          <a:bodyPr>
            <a:noAutofit/>
          </a:bodyPr>
          <a:lstStyle/>
          <a:p>
            <a:pPr marL="285750" indent="-285750">
              <a:lnSpc>
                <a:spcPct val="100000"/>
              </a:lnSpc>
              <a:buFont typeface="Arial" panose="020B0604020202020204" pitchFamily="34" charset="0"/>
              <a:buChar char="•"/>
            </a:pPr>
            <a:r>
              <a:rPr lang="en-US" sz="1800" b="1" dirty="0"/>
              <a:t>Asses the system </a:t>
            </a:r>
          </a:p>
          <a:p>
            <a:pPr marL="742950" lvl="1" indent="-285750">
              <a:lnSpc>
                <a:spcPct val="100000"/>
              </a:lnSpc>
              <a:spcBef>
                <a:spcPts val="0"/>
              </a:spcBef>
              <a:buFont typeface="Arial" panose="020B0604020202020204" pitchFamily="34" charset="0"/>
              <a:buChar char="•"/>
            </a:pPr>
            <a:r>
              <a:rPr lang="en-US" sz="1800" b="1" dirty="0"/>
              <a:t>Is it maintained in accordance with adopted codes and standards</a:t>
            </a:r>
          </a:p>
          <a:p>
            <a:pPr marL="285750" indent="-285750">
              <a:lnSpc>
                <a:spcPct val="100000"/>
              </a:lnSpc>
              <a:buFont typeface="Arial" panose="020B0604020202020204" pitchFamily="34" charset="0"/>
              <a:buChar char="•"/>
            </a:pPr>
            <a:r>
              <a:rPr lang="en-US" sz="1800" b="1" dirty="0"/>
              <a:t>Types of Systems Available</a:t>
            </a:r>
          </a:p>
          <a:p>
            <a:pPr marL="742950" lvl="1" indent="-285750">
              <a:lnSpc>
                <a:spcPct val="100000"/>
              </a:lnSpc>
              <a:spcBef>
                <a:spcPts val="0"/>
              </a:spcBef>
              <a:buFont typeface="Arial" panose="020B0604020202020204" pitchFamily="34" charset="0"/>
              <a:buChar char="•"/>
            </a:pPr>
            <a:r>
              <a:rPr lang="en-US" sz="1800" b="1" dirty="0"/>
              <a:t>Hood Systems</a:t>
            </a:r>
          </a:p>
          <a:p>
            <a:pPr marL="742950" lvl="1" indent="-285750">
              <a:lnSpc>
                <a:spcPct val="100000"/>
              </a:lnSpc>
              <a:spcBef>
                <a:spcPts val="0"/>
              </a:spcBef>
              <a:buFont typeface="Arial" panose="020B0604020202020204" pitchFamily="34" charset="0"/>
              <a:buChar char="•"/>
            </a:pPr>
            <a:r>
              <a:rPr lang="en-US" sz="1800" b="1" dirty="0"/>
              <a:t>Special Hazard Systems</a:t>
            </a:r>
          </a:p>
          <a:p>
            <a:pPr marL="742950" lvl="1" indent="-285750">
              <a:lnSpc>
                <a:spcPct val="100000"/>
              </a:lnSpc>
              <a:spcBef>
                <a:spcPts val="0"/>
              </a:spcBef>
              <a:buFont typeface="Arial" panose="020B0604020202020204" pitchFamily="34" charset="0"/>
              <a:buChar char="•"/>
            </a:pPr>
            <a:r>
              <a:rPr lang="en-US" sz="1800" b="1" dirty="0"/>
              <a:t>Fire Alarms </a:t>
            </a:r>
          </a:p>
          <a:p>
            <a:pPr marL="742950" lvl="1" indent="-285750">
              <a:lnSpc>
                <a:spcPct val="100000"/>
              </a:lnSpc>
              <a:spcBef>
                <a:spcPts val="0"/>
              </a:spcBef>
              <a:buFont typeface="Arial" panose="020B0604020202020204" pitchFamily="34" charset="0"/>
              <a:buChar char="•"/>
            </a:pPr>
            <a:r>
              <a:rPr lang="en-US" sz="1800" b="1" dirty="0"/>
              <a:t>Portable Extinguishers</a:t>
            </a:r>
          </a:p>
          <a:p>
            <a:pPr lvl="1">
              <a:lnSpc>
                <a:spcPct val="100000"/>
              </a:lnSpc>
              <a:spcBef>
                <a:spcPts val="0"/>
              </a:spcBef>
            </a:pPr>
            <a:endParaRPr lang="en-US" sz="1800" b="1" dirty="0"/>
          </a:p>
          <a:p>
            <a:pPr>
              <a:lnSpc>
                <a:spcPct val="100000"/>
              </a:lnSpc>
            </a:pPr>
            <a:r>
              <a:rPr lang="en-US" sz="1800" b="1" dirty="0"/>
              <a:t>If an event is imminent or pending, a final “sweep” of businesses in the target area may be in order to be sure systems are maintained, are in working order and secured. </a:t>
            </a:r>
          </a:p>
        </p:txBody>
      </p:sp>
      <p:sp>
        <p:nvSpPr>
          <p:cNvPr id="6" name="Text Placeholder 5">
            <a:extLst>
              <a:ext uri="{FF2B5EF4-FFF2-40B4-BE49-F238E27FC236}">
                <a16:creationId xmlns:a16="http://schemas.microsoft.com/office/drawing/2014/main" id="{FEFC934D-0223-8EC5-9374-25FC020E4001}"/>
              </a:ext>
            </a:extLst>
          </p:cNvPr>
          <p:cNvSpPr>
            <a:spLocks noGrp="1"/>
          </p:cNvSpPr>
          <p:nvPr>
            <p:ph type="body" sz="quarter" idx="15"/>
          </p:nvPr>
        </p:nvSpPr>
        <p:spPr>
          <a:xfrm>
            <a:off x="1764862" y="1343806"/>
            <a:ext cx="4114800" cy="428755"/>
          </a:xfrm>
        </p:spPr>
        <p:txBody>
          <a:bodyPr/>
          <a:lstStyle/>
          <a:p>
            <a:r>
              <a:rPr lang="en-US" sz="2000" b="1" dirty="0"/>
              <a:t>Routine Inspections</a:t>
            </a:r>
          </a:p>
        </p:txBody>
      </p:sp>
      <p:sp>
        <p:nvSpPr>
          <p:cNvPr id="13" name="Footer Placeholder 12">
            <a:extLst>
              <a:ext uri="{FF2B5EF4-FFF2-40B4-BE49-F238E27FC236}">
                <a16:creationId xmlns:a16="http://schemas.microsoft.com/office/drawing/2014/main" id="{38652D81-89A8-ECAA-D371-EFD7C917192E}"/>
              </a:ext>
            </a:extLst>
          </p:cNvPr>
          <p:cNvSpPr>
            <a:spLocks noGrp="1"/>
          </p:cNvSpPr>
          <p:nvPr>
            <p:ph type="ftr" sz="quarter" idx="11"/>
          </p:nvPr>
        </p:nvSpPr>
        <p:spPr/>
        <p:txBody>
          <a:bodyPr/>
          <a:lstStyle/>
          <a:p>
            <a:r>
              <a:rPr lang="en-US" dirty="0"/>
              <a:t>Preparing Your Jurisdiction for Civil Unrest</a:t>
            </a:r>
          </a:p>
        </p:txBody>
      </p:sp>
    </p:spTree>
    <p:extLst>
      <p:ext uri="{BB962C8B-B14F-4D97-AF65-F5344CB8AC3E}">
        <p14:creationId xmlns:p14="http://schemas.microsoft.com/office/powerpoint/2010/main" val="250049959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AA7131-EF1F-CBBD-6CE7-57F85BFC5DF0}"/>
              </a:ext>
            </a:extLst>
          </p:cNvPr>
          <p:cNvSpPr>
            <a:spLocks noGrp="1"/>
          </p:cNvSpPr>
          <p:nvPr>
            <p:ph type="title"/>
          </p:nvPr>
        </p:nvSpPr>
        <p:spPr/>
        <p:txBody>
          <a:bodyPr/>
          <a:lstStyle/>
          <a:p>
            <a:r>
              <a:rPr lang="en-US" dirty="0"/>
              <a:t>Special Considerations</a:t>
            </a:r>
          </a:p>
        </p:txBody>
      </p:sp>
      <p:sp>
        <p:nvSpPr>
          <p:cNvPr id="3" name="Content Placeholder 2">
            <a:extLst>
              <a:ext uri="{FF2B5EF4-FFF2-40B4-BE49-F238E27FC236}">
                <a16:creationId xmlns:a16="http://schemas.microsoft.com/office/drawing/2014/main" id="{700B415A-CABD-32C9-85B4-99C3E6CCEC53}"/>
              </a:ext>
            </a:extLst>
          </p:cNvPr>
          <p:cNvSpPr>
            <a:spLocks noGrp="1"/>
          </p:cNvSpPr>
          <p:nvPr>
            <p:ph idx="1"/>
          </p:nvPr>
        </p:nvSpPr>
        <p:spPr>
          <a:xfrm>
            <a:off x="915924" y="1613647"/>
            <a:ext cx="10360152" cy="4563316"/>
          </a:xfrm>
        </p:spPr>
        <p:txBody>
          <a:bodyPr>
            <a:normAutofit lnSpcReduction="10000"/>
          </a:bodyPr>
          <a:lstStyle/>
          <a:p>
            <a:r>
              <a:rPr lang="en-US" b="1" dirty="0"/>
              <a:t>Occupancy Changes or building changes</a:t>
            </a:r>
          </a:p>
          <a:p>
            <a:pPr lvl="1"/>
            <a:r>
              <a:rPr lang="en-US" b="1" dirty="0"/>
              <a:t>Permanent</a:t>
            </a:r>
          </a:p>
          <a:p>
            <a:pPr lvl="1"/>
            <a:r>
              <a:rPr lang="en-US" b="1" dirty="0"/>
              <a:t>Temporary</a:t>
            </a:r>
          </a:p>
          <a:p>
            <a:pPr lvl="1"/>
            <a:r>
              <a:rPr lang="en-US" b="1" dirty="0"/>
              <a:t>Emergency</a:t>
            </a:r>
          </a:p>
          <a:p>
            <a:r>
              <a:rPr lang="en-US" b="1" dirty="0"/>
              <a:t>Building Construction</a:t>
            </a:r>
          </a:p>
          <a:p>
            <a:r>
              <a:rPr lang="en-US" b="1" dirty="0"/>
              <a:t>Building design or layout changes</a:t>
            </a:r>
          </a:p>
          <a:p>
            <a:r>
              <a:rPr lang="en-US" b="1" dirty="0"/>
              <a:t>Hand Sanitizer</a:t>
            </a:r>
          </a:p>
          <a:p>
            <a:pPr lvl="1"/>
            <a:r>
              <a:rPr lang="en-US" b="1" dirty="0"/>
              <a:t>Now installed in numerous locations</a:t>
            </a:r>
          </a:p>
          <a:p>
            <a:pPr lvl="1"/>
            <a:r>
              <a:rPr lang="en-US" b="1" dirty="0"/>
              <a:t>Can be 80% alcohol</a:t>
            </a:r>
          </a:p>
          <a:p>
            <a:pPr lvl="1"/>
            <a:r>
              <a:rPr lang="en-US" b="1" dirty="0"/>
              <a:t>Large storage quantities a possibility</a:t>
            </a:r>
          </a:p>
          <a:p>
            <a:pPr lvl="2"/>
            <a:r>
              <a:rPr lang="en-US" b="1" dirty="0"/>
              <a:t>Potential fire hazard</a:t>
            </a:r>
          </a:p>
          <a:p>
            <a:pPr marL="457200" lvl="1" indent="0">
              <a:buNone/>
            </a:pPr>
            <a:endParaRPr lang="en-US" dirty="0"/>
          </a:p>
        </p:txBody>
      </p:sp>
      <p:sp>
        <p:nvSpPr>
          <p:cNvPr id="4" name="Date Placeholder 3">
            <a:extLst>
              <a:ext uri="{FF2B5EF4-FFF2-40B4-BE49-F238E27FC236}">
                <a16:creationId xmlns:a16="http://schemas.microsoft.com/office/drawing/2014/main" id="{6C362FC0-3B3F-7AA0-B7AF-CEC11B823A13}"/>
              </a:ext>
            </a:extLst>
          </p:cNvPr>
          <p:cNvSpPr>
            <a:spLocks noGrp="1"/>
          </p:cNvSpPr>
          <p:nvPr>
            <p:ph type="dt" sz="half" idx="10"/>
          </p:nvPr>
        </p:nvSpPr>
        <p:spPr/>
        <p:txBody>
          <a:bodyPr/>
          <a:lstStyle/>
          <a:p>
            <a:r>
              <a:rPr lang="en-US" dirty="0"/>
              <a:t>12/31/2022</a:t>
            </a:r>
          </a:p>
        </p:txBody>
      </p:sp>
      <p:sp>
        <p:nvSpPr>
          <p:cNvPr id="5" name="Footer Placeholder 4">
            <a:extLst>
              <a:ext uri="{FF2B5EF4-FFF2-40B4-BE49-F238E27FC236}">
                <a16:creationId xmlns:a16="http://schemas.microsoft.com/office/drawing/2014/main" id="{54EED01A-348E-D2DB-DA96-8299B0F179F1}"/>
              </a:ext>
            </a:extLst>
          </p:cNvPr>
          <p:cNvSpPr>
            <a:spLocks noGrp="1"/>
          </p:cNvSpPr>
          <p:nvPr>
            <p:ph type="ftr" sz="quarter" idx="11"/>
          </p:nvPr>
        </p:nvSpPr>
        <p:spPr/>
        <p:txBody>
          <a:bodyPr/>
          <a:lstStyle/>
          <a:p>
            <a:r>
              <a:rPr lang="en-US" dirty="0"/>
              <a:t>Preparing your Jurisdiction for Civil Unrest</a:t>
            </a:r>
          </a:p>
        </p:txBody>
      </p:sp>
      <p:sp>
        <p:nvSpPr>
          <p:cNvPr id="6" name="Slide Number Placeholder 5">
            <a:extLst>
              <a:ext uri="{FF2B5EF4-FFF2-40B4-BE49-F238E27FC236}">
                <a16:creationId xmlns:a16="http://schemas.microsoft.com/office/drawing/2014/main" id="{36ED8561-CECF-BB88-AACF-8F0C9093F2D7}"/>
              </a:ext>
            </a:extLst>
          </p:cNvPr>
          <p:cNvSpPr>
            <a:spLocks noGrp="1"/>
          </p:cNvSpPr>
          <p:nvPr>
            <p:ph type="sldNum" sz="quarter" idx="12"/>
          </p:nvPr>
        </p:nvSpPr>
        <p:spPr/>
        <p:txBody>
          <a:bodyPr/>
          <a:lstStyle/>
          <a:p>
            <a:fld id="{B5CEABB6-07DC-46E8-9B57-56EC44A396E5}" type="slidenum">
              <a:rPr lang="en-US" smtClean="0"/>
              <a:t>14</a:t>
            </a:fld>
            <a:endParaRPr lang="en-US" dirty="0"/>
          </a:p>
        </p:txBody>
      </p:sp>
    </p:spTree>
    <p:extLst>
      <p:ext uri="{BB962C8B-B14F-4D97-AF65-F5344CB8AC3E}">
        <p14:creationId xmlns:p14="http://schemas.microsoft.com/office/powerpoint/2010/main" val="371137483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295B99-9410-5C55-A785-C4400EC8DEFA}"/>
              </a:ext>
            </a:extLst>
          </p:cNvPr>
          <p:cNvSpPr>
            <a:spLocks noGrp="1"/>
          </p:cNvSpPr>
          <p:nvPr>
            <p:ph type="title"/>
          </p:nvPr>
        </p:nvSpPr>
        <p:spPr/>
        <p:txBody>
          <a:bodyPr/>
          <a:lstStyle/>
          <a:p>
            <a:r>
              <a:rPr lang="en-US" dirty="0"/>
              <a:t>Vacant Buildings</a:t>
            </a:r>
          </a:p>
        </p:txBody>
      </p:sp>
      <p:sp>
        <p:nvSpPr>
          <p:cNvPr id="3" name="Date Placeholder 2">
            <a:extLst>
              <a:ext uri="{FF2B5EF4-FFF2-40B4-BE49-F238E27FC236}">
                <a16:creationId xmlns:a16="http://schemas.microsoft.com/office/drawing/2014/main" id="{D14B6F3B-1FDE-0F19-A728-EE2E1B316828}"/>
              </a:ext>
            </a:extLst>
          </p:cNvPr>
          <p:cNvSpPr>
            <a:spLocks noGrp="1"/>
          </p:cNvSpPr>
          <p:nvPr>
            <p:ph type="dt" sz="half" idx="10"/>
          </p:nvPr>
        </p:nvSpPr>
        <p:spPr/>
        <p:txBody>
          <a:bodyPr/>
          <a:lstStyle/>
          <a:p>
            <a:r>
              <a:rPr lang="en-US" dirty="0"/>
              <a:t>12/31/2022</a:t>
            </a:r>
          </a:p>
        </p:txBody>
      </p:sp>
      <p:sp>
        <p:nvSpPr>
          <p:cNvPr id="4" name="Footer Placeholder 3">
            <a:extLst>
              <a:ext uri="{FF2B5EF4-FFF2-40B4-BE49-F238E27FC236}">
                <a16:creationId xmlns:a16="http://schemas.microsoft.com/office/drawing/2014/main" id="{531FE025-40FF-1959-34B1-A83B97173A37}"/>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04B7C726-5875-6DF4-478E-DAAABB0CBC24}"/>
              </a:ext>
            </a:extLst>
          </p:cNvPr>
          <p:cNvSpPr>
            <a:spLocks noGrp="1"/>
          </p:cNvSpPr>
          <p:nvPr>
            <p:ph type="sldNum" sz="quarter" idx="12"/>
          </p:nvPr>
        </p:nvSpPr>
        <p:spPr/>
        <p:txBody>
          <a:bodyPr/>
          <a:lstStyle/>
          <a:p>
            <a:fld id="{B5CEABB6-07DC-46E8-9B57-56EC44A396E5}" type="slidenum">
              <a:rPr lang="en-US" smtClean="0"/>
              <a:t>15</a:t>
            </a:fld>
            <a:endParaRPr lang="en-US" dirty="0"/>
          </a:p>
        </p:txBody>
      </p:sp>
      <p:sp>
        <p:nvSpPr>
          <p:cNvPr id="6" name="Text Placeholder 5">
            <a:extLst>
              <a:ext uri="{FF2B5EF4-FFF2-40B4-BE49-F238E27FC236}">
                <a16:creationId xmlns:a16="http://schemas.microsoft.com/office/drawing/2014/main" id="{9DAF8B44-B64F-59D8-6A50-C858C27256F5}"/>
              </a:ext>
            </a:extLst>
          </p:cNvPr>
          <p:cNvSpPr>
            <a:spLocks noGrp="1"/>
          </p:cNvSpPr>
          <p:nvPr>
            <p:ph type="body" sz="quarter" idx="13"/>
          </p:nvPr>
        </p:nvSpPr>
        <p:spPr/>
        <p:txBody>
          <a:bodyPr>
            <a:normAutofit/>
          </a:bodyPr>
          <a:lstStyle/>
          <a:p>
            <a:pPr marL="285750" indent="-285750">
              <a:buFont typeface="Arial" panose="020B0604020202020204" pitchFamily="34" charset="0"/>
              <a:buChar char="•"/>
            </a:pPr>
            <a:r>
              <a:rPr lang="en-US" sz="2000" b="1" dirty="0"/>
              <a:t>Attractive Targets</a:t>
            </a:r>
          </a:p>
          <a:p>
            <a:pPr marL="285750" indent="-285750">
              <a:buFont typeface="Arial" panose="020B0604020202020204" pitchFamily="34" charset="0"/>
              <a:buChar char="•"/>
            </a:pPr>
            <a:r>
              <a:rPr lang="en-US" sz="2000" b="1" dirty="0"/>
              <a:t>Permanent or Seasonal</a:t>
            </a:r>
          </a:p>
          <a:p>
            <a:pPr marL="285750" indent="-285750">
              <a:buFont typeface="Arial" panose="020B0604020202020204" pitchFamily="34" charset="0"/>
              <a:buChar char="•"/>
            </a:pPr>
            <a:r>
              <a:rPr lang="en-US" sz="2000" b="1" dirty="0"/>
              <a:t>Status of the buildings systems</a:t>
            </a:r>
          </a:p>
          <a:p>
            <a:pPr marL="285750" indent="-285750">
              <a:buFont typeface="Arial" panose="020B0604020202020204" pitchFamily="34" charset="0"/>
              <a:buChar char="•"/>
            </a:pPr>
            <a:r>
              <a:rPr lang="en-US" sz="2000" b="1" dirty="0"/>
              <a:t>Have changes been approved</a:t>
            </a:r>
          </a:p>
          <a:p>
            <a:pPr marL="742950" lvl="1" indent="-285750">
              <a:buFont typeface="Arial" panose="020B0604020202020204" pitchFamily="34" charset="0"/>
              <a:buChar char="•"/>
            </a:pPr>
            <a:r>
              <a:rPr lang="en-US" sz="2000" b="1" dirty="0"/>
              <a:t>Revocation of approvals</a:t>
            </a:r>
          </a:p>
        </p:txBody>
      </p:sp>
    </p:spTree>
    <p:extLst>
      <p:ext uri="{BB962C8B-B14F-4D97-AF65-F5344CB8AC3E}">
        <p14:creationId xmlns:p14="http://schemas.microsoft.com/office/powerpoint/2010/main" val="7351146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AD6577-CF2F-E582-6EB6-2B37331FD232}"/>
              </a:ext>
            </a:extLst>
          </p:cNvPr>
          <p:cNvSpPr>
            <a:spLocks noGrp="1"/>
          </p:cNvSpPr>
          <p:nvPr>
            <p:ph type="title"/>
          </p:nvPr>
        </p:nvSpPr>
        <p:spPr/>
        <p:txBody>
          <a:bodyPr/>
          <a:lstStyle/>
          <a:p>
            <a:r>
              <a:rPr lang="en-US" dirty="0"/>
              <a:t>Securing and Monitoring Protection Systems</a:t>
            </a:r>
          </a:p>
        </p:txBody>
      </p:sp>
      <p:sp>
        <p:nvSpPr>
          <p:cNvPr id="3" name="Footer Placeholder 2">
            <a:extLst>
              <a:ext uri="{FF2B5EF4-FFF2-40B4-BE49-F238E27FC236}">
                <a16:creationId xmlns:a16="http://schemas.microsoft.com/office/drawing/2014/main" id="{F445BDCE-F25D-7412-5C75-477319BF2323}"/>
              </a:ext>
            </a:extLst>
          </p:cNvPr>
          <p:cNvSpPr>
            <a:spLocks noGrp="1"/>
          </p:cNvSpPr>
          <p:nvPr>
            <p:ph type="ftr" sz="quarter" idx="10"/>
          </p:nvPr>
        </p:nvSpPr>
        <p:spPr/>
        <p:txBody>
          <a:bodyPr/>
          <a:lstStyle/>
          <a:p>
            <a:r>
              <a:rPr lang="en-ZA" dirty="0"/>
              <a:t>Preparing your Jurisdiction for Civil Unrest</a:t>
            </a:r>
          </a:p>
        </p:txBody>
      </p:sp>
      <p:sp>
        <p:nvSpPr>
          <p:cNvPr id="4" name="Slide Number Placeholder 3">
            <a:extLst>
              <a:ext uri="{FF2B5EF4-FFF2-40B4-BE49-F238E27FC236}">
                <a16:creationId xmlns:a16="http://schemas.microsoft.com/office/drawing/2014/main" id="{AB6DE32C-7A73-018E-B336-0E59A11360E4}"/>
              </a:ext>
            </a:extLst>
          </p:cNvPr>
          <p:cNvSpPr>
            <a:spLocks noGrp="1"/>
          </p:cNvSpPr>
          <p:nvPr>
            <p:ph type="sldNum" sz="quarter" idx="11"/>
          </p:nvPr>
        </p:nvSpPr>
        <p:spPr/>
        <p:txBody>
          <a:bodyPr/>
          <a:lstStyle/>
          <a:p>
            <a:fld id="{19B51A1E-902D-48AF-9020-955120F399B6}" type="slidenum">
              <a:rPr lang="en-ZA" smtClean="0"/>
              <a:pPr/>
              <a:t>16</a:t>
            </a:fld>
            <a:endParaRPr lang="en-ZA" dirty="0"/>
          </a:p>
        </p:txBody>
      </p:sp>
      <p:sp>
        <p:nvSpPr>
          <p:cNvPr id="5" name="Text Placeholder 4">
            <a:extLst>
              <a:ext uri="{FF2B5EF4-FFF2-40B4-BE49-F238E27FC236}">
                <a16:creationId xmlns:a16="http://schemas.microsoft.com/office/drawing/2014/main" id="{45B7E936-15D4-26A0-CDD1-E8F83A5B3EAE}"/>
              </a:ext>
            </a:extLst>
          </p:cNvPr>
          <p:cNvSpPr>
            <a:spLocks noGrp="1"/>
          </p:cNvSpPr>
          <p:nvPr>
            <p:ph type="body" sz="quarter" idx="30"/>
          </p:nvPr>
        </p:nvSpPr>
        <p:spPr>
          <a:xfrm>
            <a:off x="1805050" y="2043763"/>
            <a:ext cx="2422566" cy="1371600"/>
          </a:xfrm>
        </p:spPr>
        <p:txBody>
          <a:bodyPr/>
          <a:lstStyle/>
          <a:p>
            <a:r>
              <a:rPr lang="en-US" dirty="0"/>
              <a:t>Requirement</a:t>
            </a:r>
          </a:p>
        </p:txBody>
      </p:sp>
      <p:sp>
        <p:nvSpPr>
          <p:cNvPr id="6" name="Text Placeholder 5">
            <a:extLst>
              <a:ext uri="{FF2B5EF4-FFF2-40B4-BE49-F238E27FC236}">
                <a16:creationId xmlns:a16="http://schemas.microsoft.com/office/drawing/2014/main" id="{2E452A10-5D63-E7E5-AF7D-17752842D9FE}"/>
              </a:ext>
            </a:extLst>
          </p:cNvPr>
          <p:cNvSpPr>
            <a:spLocks noGrp="1"/>
          </p:cNvSpPr>
          <p:nvPr>
            <p:ph type="body" sz="quarter" idx="31"/>
          </p:nvPr>
        </p:nvSpPr>
        <p:spPr>
          <a:xfrm>
            <a:off x="4857007" y="2043763"/>
            <a:ext cx="2505693" cy="1371600"/>
          </a:xfrm>
        </p:spPr>
        <p:txBody>
          <a:bodyPr/>
          <a:lstStyle/>
          <a:p>
            <a:r>
              <a:rPr lang="en-US" dirty="0"/>
              <a:t>Consideration</a:t>
            </a:r>
          </a:p>
        </p:txBody>
      </p:sp>
      <p:sp>
        <p:nvSpPr>
          <p:cNvPr id="7" name="Text Placeholder 6">
            <a:extLst>
              <a:ext uri="{FF2B5EF4-FFF2-40B4-BE49-F238E27FC236}">
                <a16:creationId xmlns:a16="http://schemas.microsoft.com/office/drawing/2014/main" id="{9B6D3020-9AF8-CBA5-F314-40B8523B8343}"/>
              </a:ext>
            </a:extLst>
          </p:cNvPr>
          <p:cNvSpPr>
            <a:spLocks noGrp="1"/>
          </p:cNvSpPr>
          <p:nvPr>
            <p:ph type="body" sz="quarter" idx="33"/>
          </p:nvPr>
        </p:nvSpPr>
        <p:spPr>
          <a:xfrm>
            <a:off x="7992091" y="2043763"/>
            <a:ext cx="2394859" cy="1371600"/>
          </a:xfrm>
        </p:spPr>
        <p:txBody>
          <a:bodyPr/>
          <a:lstStyle/>
          <a:p>
            <a:r>
              <a:rPr lang="en-US" dirty="0"/>
              <a:t>Best Practice</a:t>
            </a:r>
          </a:p>
        </p:txBody>
      </p:sp>
      <p:sp>
        <p:nvSpPr>
          <p:cNvPr id="8" name="Text Placeholder 7">
            <a:extLst>
              <a:ext uri="{FF2B5EF4-FFF2-40B4-BE49-F238E27FC236}">
                <a16:creationId xmlns:a16="http://schemas.microsoft.com/office/drawing/2014/main" id="{193198F1-0142-685E-D887-1FA7E655E107}"/>
              </a:ext>
            </a:extLst>
          </p:cNvPr>
          <p:cNvSpPr>
            <a:spLocks noGrp="1"/>
          </p:cNvSpPr>
          <p:nvPr>
            <p:ph type="body" sz="quarter" idx="12"/>
          </p:nvPr>
        </p:nvSpPr>
        <p:spPr/>
        <p:txBody>
          <a:bodyPr/>
          <a:lstStyle/>
          <a:p>
            <a:r>
              <a:rPr lang="en-US" dirty="0"/>
              <a:t>Consideration should also be given to physically securing control valves for sprinkler systems. </a:t>
            </a:r>
          </a:p>
        </p:txBody>
      </p:sp>
      <p:sp>
        <p:nvSpPr>
          <p:cNvPr id="9" name="Text Placeholder 8">
            <a:extLst>
              <a:ext uri="{FF2B5EF4-FFF2-40B4-BE49-F238E27FC236}">
                <a16:creationId xmlns:a16="http://schemas.microsoft.com/office/drawing/2014/main" id="{D90966BA-1AC3-0B8D-8566-03C52678FE7E}"/>
              </a:ext>
            </a:extLst>
          </p:cNvPr>
          <p:cNvSpPr>
            <a:spLocks noGrp="1"/>
          </p:cNvSpPr>
          <p:nvPr>
            <p:ph type="body" sz="quarter" idx="13"/>
          </p:nvPr>
        </p:nvSpPr>
        <p:spPr/>
        <p:txBody>
          <a:bodyPr>
            <a:normAutofit fontScale="85000" lnSpcReduction="10000"/>
          </a:bodyPr>
          <a:lstStyle/>
          <a:p>
            <a:r>
              <a:rPr lang="en-US" dirty="0"/>
              <a:t>Physical securing of valves isn’t a requirement of the model codes but should be considered as a policy change to the adopted regulations when deemed necessary</a:t>
            </a:r>
          </a:p>
        </p:txBody>
      </p:sp>
      <p:sp>
        <p:nvSpPr>
          <p:cNvPr id="10" name="Text Placeholder 9">
            <a:extLst>
              <a:ext uri="{FF2B5EF4-FFF2-40B4-BE49-F238E27FC236}">
                <a16:creationId xmlns:a16="http://schemas.microsoft.com/office/drawing/2014/main" id="{03D34358-23A0-7825-B722-E461F68E0FEA}"/>
              </a:ext>
            </a:extLst>
          </p:cNvPr>
          <p:cNvSpPr>
            <a:spLocks noGrp="1"/>
          </p:cNvSpPr>
          <p:nvPr>
            <p:ph type="body" sz="quarter" idx="35"/>
          </p:nvPr>
        </p:nvSpPr>
        <p:spPr/>
        <p:txBody>
          <a:bodyPr/>
          <a:lstStyle/>
          <a:p>
            <a:r>
              <a:rPr lang="en-US" dirty="0"/>
              <a:t>Monitoring must be maintained</a:t>
            </a:r>
          </a:p>
        </p:txBody>
      </p:sp>
      <p:sp>
        <p:nvSpPr>
          <p:cNvPr id="11" name="Date Placeholder 10">
            <a:extLst>
              <a:ext uri="{FF2B5EF4-FFF2-40B4-BE49-F238E27FC236}">
                <a16:creationId xmlns:a16="http://schemas.microsoft.com/office/drawing/2014/main" id="{4E727CC5-28B9-8341-D221-65DD88E2C42A}"/>
              </a:ext>
            </a:extLst>
          </p:cNvPr>
          <p:cNvSpPr>
            <a:spLocks noGrp="1"/>
          </p:cNvSpPr>
          <p:nvPr>
            <p:ph type="dt" sz="half" idx="38"/>
          </p:nvPr>
        </p:nvSpPr>
        <p:spPr/>
        <p:txBody>
          <a:bodyPr/>
          <a:lstStyle/>
          <a:p>
            <a:r>
              <a:rPr lang="en-US" dirty="0"/>
              <a:t>12/31/22/2022</a:t>
            </a:r>
          </a:p>
        </p:txBody>
      </p:sp>
    </p:spTree>
    <p:extLst>
      <p:ext uri="{BB962C8B-B14F-4D97-AF65-F5344CB8AC3E}">
        <p14:creationId xmlns:p14="http://schemas.microsoft.com/office/powerpoint/2010/main" val="112616565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81A79E-2663-3F9E-417A-EC5C9281BA40}"/>
              </a:ext>
            </a:extLst>
          </p:cNvPr>
          <p:cNvSpPr>
            <a:spLocks noGrp="1"/>
          </p:cNvSpPr>
          <p:nvPr>
            <p:ph type="title"/>
          </p:nvPr>
        </p:nvSpPr>
        <p:spPr/>
        <p:txBody>
          <a:bodyPr/>
          <a:lstStyle/>
          <a:p>
            <a:r>
              <a:rPr lang="en-US" dirty="0"/>
              <a:t>Sprinkler Controls</a:t>
            </a:r>
          </a:p>
        </p:txBody>
      </p:sp>
      <p:sp>
        <p:nvSpPr>
          <p:cNvPr id="3" name="Content Placeholder 2">
            <a:extLst>
              <a:ext uri="{FF2B5EF4-FFF2-40B4-BE49-F238E27FC236}">
                <a16:creationId xmlns:a16="http://schemas.microsoft.com/office/drawing/2014/main" id="{8A35BC44-4388-4F9E-52E0-82E5F87C70B4}"/>
              </a:ext>
            </a:extLst>
          </p:cNvPr>
          <p:cNvSpPr>
            <a:spLocks noGrp="1"/>
          </p:cNvSpPr>
          <p:nvPr>
            <p:ph idx="1"/>
          </p:nvPr>
        </p:nvSpPr>
        <p:spPr/>
        <p:txBody>
          <a:bodyPr/>
          <a:lstStyle/>
          <a:p>
            <a:r>
              <a:rPr lang="en-US" dirty="0"/>
              <a:t>Code requirements</a:t>
            </a:r>
          </a:p>
          <a:p>
            <a:pPr lvl="1"/>
            <a:r>
              <a:rPr lang="en-US" dirty="0"/>
              <a:t>Several are to provide access to responders</a:t>
            </a:r>
          </a:p>
          <a:p>
            <a:r>
              <a:rPr lang="en-US" dirty="0"/>
              <a:t>Additional Considerations</a:t>
            </a:r>
          </a:p>
          <a:p>
            <a:pPr lvl="1"/>
            <a:r>
              <a:rPr lang="en-US" dirty="0"/>
              <a:t>Civil unrest causes disruptions</a:t>
            </a:r>
          </a:p>
          <a:p>
            <a:pPr lvl="1"/>
            <a:r>
              <a:rPr lang="en-US" dirty="0"/>
              <a:t>Balanced approach</a:t>
            </a:r>
          </a:p>
          <a:p>
            <a:pPr lvl="1"/>
            <a:r>
              <a:rPr lang="en-US" dirty="0"/>
              <a:t>Keep unauthorized personnel from shutting valves</a:t>
            </a:r>
          </a:p>
        </p:txBody>
      </p:sp>
      <p:sp>
        <p:nvSpPr>
          <p:cNvPr id="4" name="Date Placeholder 3">
            <a:extLst>
              <a:ext uri="{FF2B5EF4-FFF2-40B4-BE49-F238E27FC236}">
                <a16:creationId xmlns:a16="http://schemas.microsoft.com/office/drawing/2014/main" id="{B237B25E-BD7C-E57D-6359-9E36B1D80CF8}"/>
              </a:ext>
            </a:extLst>
          </p:cNvPr>
          <p:cNvSpPr>
            <a:spLocks noGrp="1"/>
          </p:cNvSpPr>
          <p:nvPr>
            <p:ph type="dt" sz="half" idx="10"/>
          </p:nvPr>
        </p:nvSpPr>
        <p:spPr/>
        <p:txBody>
          <a:bodyPr/>
          <a:lstStyle/>
          <a:p>
            <a:r>
              <a:rPr lang="en-US" dirty="0"/>
              <a:t>12/31/22</a:t>
            </a:r>
          </a:p>
        </p:txBody>
      </p:sp>
      <p:sp>
        <p:nvSpPr>
          <p:cNvPr id="5" name="Footer Placeholder 4">
            <a:extLst>
              <a:ext uri="{FF2B5EF4-FFF2-40B4-BE49-F238E27FC236}">
                <a16:creationId xmlns:a16="http://schemas.microsoft.com/office/drawing/2014/main" id="{7E3D944E-C094-D053-A1E8-1592B63AA2CC}"/>
              </a:ext>
            </a:extLst>
          </p:cNvPr>
          <p:cNvSpPr>
            <a:spLocks noGrp="1"/>
          </p:cNvSpPr>
          <p:nvPr>
            <p:ph type="ftr" sz="quarter" idx="11"/>
          </p:nvPr>
        </p:nvSpPr>
        <p:spPr/>
        <p:txBody>
          <a:bodyPr/>
          <a:lstStyle/>
          <a:p>
            <a:r>
              <a:rPr lang="en-US" dirty="0"/>
              <a:t>Preparing your Jurisdiction for Civil Unrest</a:t>
            </a:r>
          </a:p>
        </p:txBody>
      </p:sp>
      <p:sp>
        <p:nvSpPr>
          <p:cNvPr id="6" name="Slide Number Placeholder 5">
            <a:extLst>
              <a:ext uri="{FF2B5EF4-FFF2-40B4-BE49-F238E27FC236}">
                <a16:creationId xmlns:a16="http://schemas.microsoft.com/office/drawing/2014/main" id="{34D77080-7116-250D-1CF5-42D4E503AFCD}"/>
              </a:ext>
            </a:extLst>
          </p:cNvPr>
          <p:cNvSpPr>
            <a:spLocks noGrp="1"/>
          </p:cNvSpPr>
          <p:nvPr>
            <p:ph type="sldNum" sz="quarter" idx="12"/>
          </p:nvPr>
        </p:nvSpPr>
        <p:spPr/>
        <p:txBody>
          <a:bodyPr/>
          <a:lstStyle/>
          <a:p>
            <a:fld id="{B5CEABB6-07DC-46E8-9B57-56EC44A396E5}" type="slidenum">
              <a:rPr lang="en-US" smtClean="0"/>
              <a:t>17</a:t>
            </a:fld>
            <a:endParaRPr lang="en-US" dirty="0"/>
          </a:p>
        </p:txBody>
      </p:sp>
    </p:spTree>
    <p:extLst>
      <p:ext uri="{BB962C8B-B14F-4D97-AF65-F5344CB8AC3E}">
        <p14:creationId xmlns:p14="http://schemas.microsoft.com/office/powerpoint/2010/main" val="39945635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BE59B9-4B4F-F171-DF73-4CC1CDC7FDD4}"/>
              </a:ext>
            </a:extLst>
          </p:cNvPr>
          <p:cNvSpPr>
            <a:spLocks noGrp="1"/>
          </p:cNvSpPr>
          <p:nvPr>
            <p:ph type="title"/>
          </p:nvPr>
        </p:nvSpPr>
        <p:spPr/>
        <p:txBody>
          <a:bodyPr/>
          <a:lstStyle/>
          <a:p>
            <a:r>
              <a:rPr lang="en-US" dirty="0"/>
              <a:t>Fire Department Connections</a:t>
            </a:r>
          </a:p>
        </p:txBody>
      </p:sp>
      <p:sp>
        <p:nvSpPr>
          <p:cNvPr id="3" name="Content Placeholder 2">
            <a:extLst>
              <a:ext uri="{FF2B5EF4-FFF2-40B4-BE49-F238E27FC236}">
                <a16:creationId xmlns:a16="http://schemas.microsoft.com/office/drawing/2014/main" id="{A9E74180-17AF-DA14-61C9-7B2EAF1BDE68}"/>
              </a:ext>
            </a:extLst>
          </p:cNvPr>
          <p:cNvSpPr>
            <a:spLocks noGrp="1"/>
          </p:cNvSpPr>
          <p:nvPr>
            <p:ph idx="1"/>
          </p:nvPr>
        </p:nvSpPr>
        <p:spPr/>
        <p:txBody>
          <a:bodyPr/>
          <a:lstStyle/>
          <a:p>
            <a:r>
              <a:rPr lang="en-US" dirty="0"/>
              <a:t>Often a target for sabotage due to </a:t>
            </a:r>
          </a:p>
          <a:p>
            <a:pPr marL="457200" lvl="1" indent="0">
              <a:buNone/>
            </a:pPr>
            <a:r>
              <a:rPr lang="en-US" sz="2800" dirty="0"/>
              <a:t>size and ease of access</a:t>
            </a:r>
          </a:p>
          <a:p>
            <a:r>
              <a:rPr lang="en-US" dirty="0"/>
              <a:t>Easily removed</a:t>
            </a:r>
          </a:p>
          <a:p>
            <a:r>
              <a:rPr lang="en-US" dirty="0"/>
              <a:t>Inspect and flush as able</a:t>
            </a:r>
          </a:p>
          <a:p>
            <a:r>
              <a:rPr lang="en-US" dirty="0"/>
              <a:t>Consideration should be made for </a:t>
            </a:r>
          </a:p>
          <a:p>
            <a:pPr marL="457200" lvl="1" indent="0">
              <a:buNone/>
            </a:pPr>
            <a:r>
              <a:rPr lang="en-US" sz="2800" dirty="0"/>
              <a:t>the use of locking caps</a:t>
            </a:r>
          </a:p>
        </p:txBody>
      </p:sp>
      <p:sp>
        <p:nvSpPr>
          <p:cNvPr id="4" name="Date Placeholder 3">
            <a:extLst>
              <a:ext uri="{FF2B5EF4-FFF2-40B4-BE49-F238E27FC236}">
                <a16:creationId xmlns:a16="http://schemas.microsoft.com/office/drawing/2014/main" id="{D7244B54-09AA-249C-ECD5-FCFA05E03777}"/>
              </a:ext>
            </a:extLst>
          </p:cNvPr>
          <p:cNvSpPr>
            <a:spLocks noGrp="1"/>
          </p:cNvSpPr>
          <p:nvPr>
            <p:ph type="dt" sz="half" idx="10"/>
          </p:nvPr>
        </p:nvSpPr>
        <p:spPr/>
        <p:txBody>
          <a:bodyPr/>
          <a:lstStyle/>
          <a:p>
            <a:r>
              <a:rPr lang="en-US" dirty="0"/>
              <a:t>12/31/22</a:t>
            </a:r>
          </a:p>
        </p:txBody>
      </p:sp>
      <p:sp>
        <p:nvSpPr>
          <p:cNvPr id="5" name="Footer Placeholder 4">
            <a:extLst>
              <a:ext uri="{FF2B5EF4-FFF2-40B4-BE49-F238E27FC236}">
                <a16:creationId xmlns:a16="http://schemas.microsoft.com/office/drawing/2014/main" id="{98D1D152-A2DE-A647-6384-8F56AE1C83A0}"/>
              </a:ext>
            </a:extLst>
          </p:cNvPr>
          <p:cNvSpPr>
            <a:spLocks noGrp="1"/>
          </p:cNvSpPr>
          <p:nvPr>
            <p:ph type="ftr" sz="quarter" idx="11"/>
          </p:nvPr>
        </p:nvSpPr>
        <p:spPr/>
        <p:txBody>
          <a:bodyPr/>
          <a:lstStyle/>
          <a:p>
            <a:r>
              <a:rPr lang="en-US" dirty="0"/>
              <a:t>Preparing your Jurisdiction for Civil Unrest</a:t>
            </a:r>
          </a:p>
        </p:txBody>
      </p:sp>
      <p:sp>
        <p:nvSpPr>
          <p:cNvPr id="6" name="Slide Number Placeholder 5">
            <a:extLst>
              <a:ext uri="{FF2B5EF4-FFF2-40B4-BE49-F238E27FC236}">
                <a16:creationId xmlns:a16="http://schemas.microsoft.com/office/drawing/2014/main" id="{3EF4D6A6-8F00-54B0-BA7C-94AEF6990D9D}"/>
              </a:ext>
            </a:extLst>
          </p:cNvPr>
          <p:cNvSpPr>
            <a:spLocks noGrp="1"/>
          </p:cNvSpPr>
          <p:nvPr>
            <p:ph type="sldNum" sz="quarter" idx="12"/>
          </p:nvPr>
        </p:nvSpPr>
        <p:spPr/>
        <p:txBody>
          <a:bodyPr/>
          <a:lstStyle/>
          <a:p>
            <a:fld id="{B5CEABB6-07DC-46E8-9B57-56EC44A396E5}" type="slidenum">
              <a:rPr lang="en-US" smtClean="0"/>
              <a:t>18</a:t>
            </a:fld>
            <a:endParaRPr lang="en-US" dirty="0"/>
          </a:p>
        </p:txBody>
      </p:sp>
      <p:pic>
        <p:nvPicPr>
          <p:cNvPr id="7" name="Picture 6">
            <a:extLst>
              <a:ext uri="{FF2B5EF4-FFF2-40B4-BE49-F238E27FC236}">
                <a16:creationId xmlns:a16="http://schemas.microsoft.com/office/drawing/2014/main" id="{E039CD67-8B16-18BB-4368-A3F87A2068D8}"/>
              </a:ext>
            </a:extLst>
          </p:cNvPr>
          <p:cNvPicPr>
            <a:picLocks noChangeAspect="1"/>
          </p:cNvPicPr>
          <p:nvPr/>
        </p:nvPicPr>
        <p:blipFill>
          <a:blip r:embed="rId3"/>
          <a:stretch>
            <a:fillRect/>
          </a:stretch>
        </p:blipFill>
        <p:spPr>
          <a:xfrm>
            <a:off x="7393797" y="1825625"/>
            <a:ext cx="4259845" cy="4163847"/>
          </a:xfrm>
          <a:prstGeom prst="rect">
            <a:avLst/>
          </a:prstGeom>
        </p:spPr>
      </p:pic>
    </p:spTree>
    <p:extLst>
      <p:ext uri="{BB962C8B-B14F-4D97-AF65-F5344CB8AC3E}">
        <p14:creationId xmlns:p14="http://schemas.microsoft.com/office/powerpoint/2010/main" val="371000696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D99FC3-67F4-6122-4671-8F7EA3D70D6D}"/>
              </a:ext>
            </a:extLst>
          </p:cNvPr>
          <p:cNvSpPr>
            <a:spLocks noGrp="1"/>
          </p:cNvSpPr>
          <p:nvPr>
            <p:ph type="title"/>
          </p:nvPr>
        </p:nvSpPr>
        <p:spPr/>
        <p:txBody>
          <a:bodyPr/>
          <a:lstStyle/>
          <a:p>
            <a:r>
              <a:rPr lang="en-US" dirty="0"/>
              <a:t>Monitoring Systems</a:t>
            </a:r>
          </a:p>
        </p:txBody>
      </p:sp>
      <p:sp>
        <p:nvSpPr>
          <p:cNvPr id="3" name="Footer Placeholder 2">
            <a:extLst>
              <a:ext uri="{FF2B5EF4-FFF2-40B4-BE49-F238E27FC236}">
                <a16:creationId xmlns:a16="http://schemas.microsoft.com/office/drawing/2014/main" id="{07138248-08CD-6AEB-EDF3-F76D15084138}"/>
              </a:ext>
            </a:extLst>
          </p:cNvPr>
          <p:cNvSpPr>
            <a:spLocks noGrp="1"/>
          </p:cNvSpPr>
          <p:nvPr>
            <p:ph type="ftr" sz="quarter" idx="10"/>
          </p:nvPr>
        </p:nvSpPr>
        <p:spPr/>
        <p:txBody>
          <a:bodyPr/>
          <a:lstStyle/>
          <a:p>
            <a:r>
              <a:rPr lang="en-ZA" dirty="0"/>
              <a:t>Preparing your Jurisdiction for Civil Unrest</a:t>
            </a:r>
          </a:p>
        </p:txBody>
      </p:sp>
      <p:sp>
        <p:nvSpPr>
          <p:cNvPr id="4" name="Slide Number Placeholder 3">
            <a:extLst>
              <a:ext uri="{FF2B5EF4-FFF2-40B4-BE49-F238E27FC236}">
                <a16:creationId xmlns:a16="http://schemas.microsoft.com/office/drawing/2014/main" id="{199BDE83-46D1-5CDB-66CD-F1F6DB143E54}"/>
              </a:ext>
            </a:extLst>
          </p:cNvPr>
          <p:cNvSpPr>
            <a:spLocks noGrp="1"/>
          </p:cNvSpPr>
          <p:nvPr>
            <p:ph type="sldNum" sz="quarter" idx="11"/>
          </p:nvPr>
        </p:nvSpPr>
        <p:spPr/>
        <p:txBody>
          <a:bodyPr/>
          <a:lstStyle/>
          <a:p>
            <a:fld id="{19B51A1E-902D-48AF-9020-955120F399B6}" type="slidenum">
              <a:rPr lang="en-ZA" smtClean="0"/>
              <a:pPr/>
              <a:t>19</a:t>
            </a:fld>
            <a:endParaRPr lang="en-ZA" dirty="0"/>
          </a:p>
        </p:txBody>
      </p:sp>
      <p:sp>
        <p:nvSpPr>
          <p:cNvPr id="5" name="Text Placeholder 4">
            <a:extLst>
              <a:ext uri="{FF2B5EF4-FFF2-40B4-BE49-F238E27FC236}">
                <a16:creationId xmlns:a16="http://schemas.microsoft.com/office/drawing/2014/main" id="{BE6C0CC5-8FEC-4549-1C1A-CCD6DEF52532}"/>
              </a:ext>
            </a:extLst>
          </p:cNvPr>
          <p:cNvSpPr>
            <a:spLocks noGrp="1"/>
          </p:cNvSpPr>
          <p:nvPr>
            <p:ph type="body" sz="quarter" idx="30"/>
          </p:nvPr>
        </p:nvSpPr>
        <p:spPr>
          <a:xfrm>
            <a:off x="1677988" y="2043763"/>
            <a:ext cx="2514002" cy="1371600"/>
          </a:xfrm>
        </p:spPr>
        <p:txBody>
          <a:bodyPr/>
          <a:lstStyle/>
          <a:p>
            <a:r>
              <a:rPr lang="en-US" dirty="0"/>
              <a:t>Requirement</a:t>
            </a:r>
          </a:p>
        </p:txBody>
      </p:sp>
      <p:sp>
        <p:nvSpPr>
          <p:cNvPr id="6" name="Text Placeholder 5">
            <a:extLst>
              <a:ext uri="{FF2B5EF4-FFF2-40B4-BE49-F238E27FC236}">
                <a16:creationId xmlns:a16="http://schemas.microsoft.com/office/drawing/2014/main" id="{FA70B114-C114-F317-761A-A043AC4FA2CC}"/>
              </a:ext>
            </a:extLst>
          </p:cNvPr>
          <p:cNvSpPr>
            <a:spLocks noGrp="1"/>
          </p:cNvSpPr>
          <p:nvPr>
            <p:ph type="body" sz="quarter" idx="31"/>
          </p:nvPr>
        </p:nvSpPr>
        <p:spPr>
          <a:xfrm>
            <a:off x="4682445" y="2043763"/>
            <a:ext cx="2514001" cy="1371600"/>
          </a:xfrm>
        </p:spPr>
        <p:txBody>
          <a:bodyPr/>
          <a:lstStyle/>
          <a:p>
            <a:r>
              <a:rPr lang="en-US" dirty="0"/>
              <a:t>Consideration</a:t>
            </a:r>
          </a:p>
        </p:txBody>
      </p:sp>
      <p:sp>
        <p:nvSpPr>
          <p:cNvPr id="7" name="Text Placeholder 6">
            <a:extLst>
              <a:ext uri="{FF2B5EF4-FFF2-40B4-BE49-F238E27FC236}">
                <a16:creationId xmlns:a16="http://schemas.microsoft.com/office/drawing/2014/main" id="{D5750D26-5CFC-A102-3C42-8765AA062463}"/>
              </a:ext>
            </a:extLst>
          </p:cNvPr>
          <p:cNvSpPr>
            <a:spLocks noGrp="1"/>
          </p:cNvSpPr>
          <p:nvPr>
            <p:ph type="body" sz="quarter" idx="33"/>
          </p:nvPr>
        </p:nvSpPr>
        <p:spPr>
          <a:xfrm>
            <a:off x="7900659" y="2043763"/>
            <a:ext cx="2514001" cy="1371600"/>
          </a:xfrm>
        </p:spPr>
        <p:txBody>
          <a:bodyPr/>
          <a:lstStyle/>
          <a:p>
            <a:r>
              <a:rPr lang="en-US" dirty="0"/>
              <a:t>What if?</a:t>
            </a:r>
          </a:p>
        </p:txBody>
      </p:sp>
      <p:sp>
        <p:nvSpPr>
          <p:cNvPr id="8" name="Text Placeholder 7">
            <a:extLst>
              <a:ext uri="{FF2B5EF4-FFF2-40B4-BE49-F238E27FC236}">
                <a16:creationId xmlns:a16="http://schemas.microsoft.com/office/drawing/2014/main" id="{F2A1ED4D-8C82-950F-0C9C-0561A625C5B3}"/>
              </a:ext>
            </a:extLst>
          </p:cNvPr>
          <p:cNvSpPr>
            <a:spLocks noGrp="1"/>
          </p:cNvSpPr>
          <p:nvPr>
            <p:ph type="body" sz="quarter" idx="12"/>
          </p:nvPr>
        </p:nvSpPr>
        <p:spPr/>
        <p:txBody>
          <a:bodyPr>
            <a:normAutofit/>
          </a:bodyPr>
          <a:lstStyle/>
          <a:p>
            <a:r>
              <a:rPr lang="en-US" sz="2800" dirty="0"/>
              <a:t>Wireless or Hard-wired?</a:t>
            </a:r>
          </a:p>
        </p:txBody>
      </p:sp>
      <p:sp>
        <p:nvSpPr>
          <p:cNvPr id="9" name="Text Placeholder 8">
            <a:extLst>
              <a:ext uri="{FF2B5EF4-FFF2-40B4-BE49-F238E27FC236}">
                <a16:creationId xmlns:a16="http://schemas.microsoft.com/office/drawing/2014/main" id="{88F8A973-2E6E-463B-8ABC-29BA33FF2634}"/>
              </a:ext>
            </a:extLst>
          </p:cNvPr>
          <p:cNvSpPr>
            <a:spLocks noGrp="1"/>
          </p:cNvSpPr>
          <p:nvPr>
            <p:ph type="body" sz="quarter" idx="13"/>
          </p:nvPr>
        </p:nvSpPr>
        <p:spPr/>
        <p:txBody>
          <a:bodyPr>
            <a:noAutofit/>
          </a:bodyPr>
          <a:lstStyle/>
          <a:p>
            <a:r>
              <a:rPr lang="en-US" sz="2800" dirty="0"/>
              <a:t>Will the wireless work if the cellular system is overwhelmed?</a:t>
            </a:r>
          </a:p>
        </p:txBody>
      </p:sp>
      <p:sp>
        <p:nvSpPr>
          <p:cNvPr id="10" name="Text Placeholder 9">
            <a:extLst>
              <a:ext uri="{FF2B5EF4-FFF2-40B4-BE49-F238E27FC236}">
                <a16:creationId xmlns:a16="http://schemas.microsoft.com/office/drawing/2014/main" id="{36F4D4C6-71DC-0542-EE15-35DB6429BA86}"/>
              </a:ext>
            </a:extLst>
          </p:cNvPr>
          <p:cNvSpPr>
            <a:spLocks noGrp="1"/>
          </p:cNvSpPr>
          <p:nvPr>
            <p:ph type="body" sz="quarter" idx="35"/>
          </p:nvPr>
        </p:nvSpPr>
        <p:spPr/>
        <p:txBody>
          <a:bodyPr/>
          <a:lstStyle/>
          <a:p>
            <a:r>
              <a:rPr lang="en-US" sz="2800" dirty="0"/>
              <a:t>Verification of operating status</a:t>
            </a:r>
          </a:p>
        </p:txBody>
      </p:sp>
      <p:sp>
        <p:nvSpPr>
          <p:cNvPr id="11" name="Date Placeholder 10">
            <a:extLst>
              <a:ext uri="{FF2B5EF4-FFF2-40B4-BE49-F238E27FC236}">
                <a16:creationId xmlns:a16="http://schemas.microsoft.com/office/drawing/2014/main" id="{C5A56DB6-6BA9-0E98-9EC5-9AE0B31E22AF}"/>
              </a:ext>
            </a:extLst>
          </p:cNvPr>
          <p:cNvSpPr>
            <a:spLocks noGrp="1"/>
          </p:cNvSpPr>
          <p:nvPr>
            <p:ph type="dt" sz="half" idx="38"/>
          </p:nvPr>
        </p:nvSpPr>
        <p:spPr/>
        <p:txBody>
          <a:bodyPr/>
          <a:lstStyle/>
          <a:p>
            <a:r>
              <a:rPr lang="en-US" dirty="0"/>
              <a:t>12/31/22</a:t>
            </a:r>
          </a:p>
        </p:txBody>
      </p:sp>
    </p:spTree>
    <p:extLst>
      <p:ext uri="{BB962C8B-B14F-4D97-AF65-F5344CB8AC3E}">
        <p14:creationId xmlns:p14="http://schemas.microsoft.com/office/powerpoint/2010/main" val="24556273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5985294" cy="1325563"/>
          </a:xfrm>
        </p:spPr>
        <p:txBody>
          <a:bodyPr>
            <a:normAutofit/>
          </a:bodyPr>
          <a:lstStyle/>
          <a:p>
            <a:r>
              <a:rPr lang="en-ZA" dirty="0"/>
              <a:t>Acknowledgements </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114800" cy="2779776"/>
          </a:xfrm>
        </p:spPr>
        <p:txBody>
          <a:bodyPr vert="horz" lIns="91440" tIns="45720" rIns="91440" bIns="45720" rtlCol="0" anchor="t">
            <a:normAutofit/>
          </a:bodyPr>
          <a:lstStyle/>
          <a:p>
            <a:r>
              <a:rPr lang="en-US" dirty="0"/>
              <a:t>This program was made possible by a grant from the Federal Emergency Management Agency’s (FEMA), Assistance to Firefighters Grant Program, Award EMW-2021-FP-00833 under Fiscal Year (FY) 2021.</a:t>
            </a:r>
          </a:p>
          <a:p>
            <a:r>
              <a:rPr lang="en-US" dirty="0"/>
              <a:t>NASFM would like to take this opportunity to thank not only  FEMA, but all those who helped to prepare this program together.  </a:t>
            </a:r>
          </a:p>
        </p:txBody>
      </p:sp>
      <p:sp>
        <p:nvSpPr>
          <p:cNvPr id="10" name="Date Placeholder 9">
            <a:extLst>
              <a:ext uri="{FF2B5EF4-FFF2-40B4-BE49-F238E27FC236}">
                <a16:creationId xmlns:a16="http://schemas.microsoft.com/office/drawing/2014/main" id="{5B977C86-3B4D-43C8-8241-380CB8620E21}"/>
              </a:ext>
            </a:extLst>
          </p:cNvPr>
          <p:cNvSpPr>
            <a:spLocks noGrp="1"/>
          </p:cNvSpPr>
          <p:nvPr>
            <p:ph type="dt" sz="half" idx="10"/>
          </p:nvPr>
        </p:nvSpPr>
        <p:spPr>
          <a:xfrm>
            <a:off x="838200" y="6356350"/>
            <a:ext cx="1371600" cy="365125"/>
          </a:xfrm>
        </p:spPr>
        <p:txBody>
          <a:bodyPr/>
          <a:lstStyle/>
          <a:p>
            <a:r>
              <a:rPr lang="en-US" dirty="0"/>
              <a:t>12/31/2022</a:t>
            </a:r>
          </a:p>
        </p:txBody>
      </p:sp>
      <p:sp>
        <p:nvSpPr>
          <p:cNvPr id="988" name="Footer Placeholder 4">
            <a:extLst>
              <a:ext uri="{FF2B5EF4-FFF2-40B4-BE49-F238E27FC236}">
                <a16:creationId xmlns:a16="http://schemas.microsoft.com/office/drawing/2014/main" id="{913B4A80-6C83-FB4C-8D49-B81A9804DEC0}"/>
              </a:ext>
            </a:extLst>
          </p:cNvPr>
          <p:cNvSpPr>
            <a:spLocks noGrp="1"/>
          </p:cNvSpPr>
          <p:nvPr>
            <p:ph type="ftr" sz="quarter" idx="11"/>
          </p:nvPr>
        </p:nvSpPr>
        <p:spPr>
          <a:xfrm>
            <a:off x="3867912" y="6356350"/>
            <a:ext cx="2743200" cy="365125"/>
          </a:xfrm>
        </p:spPr>
        <p:txBody>
          <a:bodyPr/>
          <a:lstStyle/>
          <a:p>
            <a:r>
              <a:rPr lang="en-ZA" dirty="0"/>
              <a:t>Preparing your Jurisdiction for Civil Unrest</a:t>
            </a: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spTree>
    <p:extLst>
      <p:ext uri="{BB962C8B-B14F-4D97-AF65-F5344CB8AC3E}">
        <p14:creationId xmlns:p14="http://schemas.microsoft.com/office/powerpoint/2010/main" val="6209913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5994A1-53F0-9843-F940-B894DB536A45}"/>
              </a:ext>
            </a:extLst>
          </p:cNvPr>
          <p:cNvSpPr>
            <a:spLocks noGrp="1"/>
          </p:cNvSpPr>
          <p:nvPr>
            <p:ph type="title"/>
          </p:nvPr>
        </p:nvSpPr>
        <p:spPr/>
        <p:txBody>
          <a:bodyPr/>
          <a:lstStyle/>
          <a:p>
            <a:r>
              <a:rPr lang="en-US" dirty="0"/>
              <a:t>Security Measures</a:t>
            </a:r>
          </a:p>
        </p:txBody>
      </p:sp>
    </p:spTree>
    <p:extLst>
      <p:ext uri="{BB962C8B-B14F-4D97-AF65-F5344CB8AC3E}">
        <p14:creationId xmlns:p14="http://schemas.microsoft.com/office/powerpoint/2010/main" val="79505046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839794-61B3-AF0F-1071-A4F01F4531A4}"/>
              </a:ext>
            </a:extLst>
          </p:cNvPr>
          <p:cNvSpPr>
            <a:spLocks noGrp="1"/>
          </p:cNvSpPr>
          <p:nvPr>
            <p:ph type="title"/>
          </p:nvPr>
        </p:nvSpPr>
        <p:spPr/>
        <p:txBody>
          <a:bodyPr/>
          <a:lstStyle/>
          <a:p>
            <a:r>
              <a:rPr lang="en-US" dirty="0"/>
              <a:t>Security Devices</a:t>
            </a:r>
          </a:p>
        </p:txBody>
      </p:sp>
      <p:sp>
        <p:nvSpPr>
          <p:cNvPr id="3" name="Content Placeholder 2">
            <a:extLst>
              <a:ext uri="{FF2B5EF4-FFF2-40B4-BE49-F238E27FC236}">
                <a16:creationId xmlns:a16="http://schemas.microsoft.com/office/drawing/2014/main" id="{D00F8DF8-C305-7CCD-E537-B9CBE64CE358}"/>
              </a:ext>
            </a:extLst>
          </p:cNvPr>
          <p:cNvSpPr>
            <a:spLocks noGrp="1"/>
          </p:cNvSpPr>
          <p:nvPr>
            <p:ph idx="1"/>
          </p:nvPr>
        </p:nvSpPr>
        <p:spPr>
          <a:xfrm>
            <a:off x="4781122" y="1690688"/>
            <a:ext cx="6494953" cy="4486275"/>
          </a:xfrm>
        </p:spPr>
        <p:txBody>
          <a:bodyPr/>
          <a:lstStyle/>
          <a:p>
            <a:r>
              <a:rPr lang="en-US" dirty="0"/>
              <a:t>Codes intent is for people to exit without any special knowledge, tools or effort</a:t>
            </a:r>
          </a:p>
          <a:p>
            <a:r>
              <a:rPr lang="en-US" dirty="0"/>
              <a:t>Any modification which impedes egress is likely illegal</a:t>
            </a:r>
          </a:p>
          <a:p>
            <a:r>
              <a:rPr lang="en-US" dirty="0"/>
              <a:t>If possible, modifications should be</a:t>
            </a:r>
          </a:p>
          <a:p>
            <a:pPr lvl="1"/>
            <a:r>
              <a:rPr lang="en-US" dirty="0"/>
              <a:t>Removed</a:t>
            </a:r>
          </a:p>
          <a:p>
            <a:pPr lvl="1"/>
            <a:r>
              <a:rPr lang="en-US" dirty="0"/>
              <a:t>Modified to allow unimpeded egress</a:t>
            </a:r>
          </a:p>
          <a:p>
            <a:r>
              <a:rPr lang="en-US" dirty="0"/>
              <a:t>Makeshift locking devices should be prohibited</a:t>
            </a:r>
          </a:p>
          <a:p>
            <a:pPr marL="457200" lvl="1" indent="0">
              <a:buNone/>
            </a:pPr>
            <a:endParaRPr lang="en-US" dirty="0"/>
          </a:p>
        </p:txBody>
      </p:sp>
      <p:sp>
        <p:nvSpPr>
          <p:cNvPr id="4" name="Date Placeholder 3">
            <a:extLst>
              <a:ext uri="{FF2B5EF4-FFF2-40B4-BE49-F238E27FC236}">
                <a16:creationId xmlns:a16="http://schemas.microsoft.com/office/drawing/2014/main" id="{02B04D9A-74D4-4651-76B9-C7224E4CD237}"/>
              </a:ext>
            </a:extLst>
          </p:cNvPr>
          <p:cNvSpPr>
            <a:spLocks noGrp="1"/>
          </p:cNvSpPr>
          <p:nvPr>
            <p:ph type="dt" sz="half" idx="10"/>
          </p:nvPr>
        </p:nvSpPr>
        <p:spPr/>
        <p:txBody>
          <a:bodyPr/>
          <a:lstStyle/>
          <a:p>
            <a:r>
              <a:rPr lang="en-US" dirty="0"/>
              <a:t>12/31/22</a:t>
            </a:r>
          </a:p>
        </p:txBody>
      </p:sp>
      <p:sp>
        <p:nvSpPr>
          <p:cNvPr id="5" name="Footer Placeholder 4">
            <a:extLst>
              <a:ext uri="{FF2B5EF4-FFF2-40B4-BE49-F238E27FC236}">
                <a16:creationId xmlns:a16="http://schemas.microsoft.com/office/drawing/2014/main" id="{71DDB5AA-BB94-6B4B-7767-CF4CB59FBCE5}"/>
              </a:ext>
            </a:extLst>
          </p:cNvPr>
          <p:cNvSpPr>
            <a:spLocks noGrp="1"/>
          </p:cNvSpPr>
          <p:nvPr>
            <p:ph type="ftr" sz="quarter" idx="11"/>
          </p:nvPr>
        </p:nvSpPr>
        <p:spPr/>
        <p:txBody>
          <a:bodyPr/>
          <a:lstStyle/>
          <a:p>
            <a:r>
              <a:rPr lang="en-US" dirty="0"/>
              <a:t>Preparing your Jurisdiction for Civil Unrest</a:t>
            </a:r>
          </a:p>
        </p:txBody>
      </p:sp>
      <p:sp>
        <p:nvSpPr>
          <p:cNvPr id="6" name="Slide Number Placeholder 5">
            <a:extLst>
              <a:ext uri="{FF2B5EF4-FFF2-40B4-BE49-F238E27FC236}">
                <a16:creationId xmlns:a16="http://schemas.microsoft.com/office/drawing/2014/main" id="{8BE9823F-9CAC-0ECD-CE52-46EAFA149462}"/>
              </a:ext>
            </a:extLst>
          </p:cNvPr>
          <p:cNvSpPr>
            <a:spLocks noGrp="1"/>
          </p:cNvSpPr>
          <p:nvPr>
            <p:ph type="sldNum" sz="quarter" idx="12"/>
          </p:nvPr>
        </p:nvSpPr>
        <p:spPr/>
        <p:txBody>
          <a:bodyPr/>
          <a:lstStyle/>
          <a:p>
            <a:fld id="{B5CEABB6-07DC-46E8-9B57-56EC44A396E5}" type="slidenum">
              <a:rPr lang="en-US" smtClean="0"/>
              <a:t>21</a:t>
            </a:fld>
            <a:endParaRPr lang="en-US" dirty="0"/>
          </a:p>
        </p:txBody>
      </p:sp>
      <p:pic>
        <p:nvPicPr>
          <p:cNvPr id="8" name="Picture 7">
            <a:extLst>
              <a:ext uri="{FF2B5EF4-FFF2-40B4-BE49-F238E27FC236}">
                <a16:creationId xmlns:a16="http://schemas.microsoft.com/office/drawing/2014/main" id="{A5A92C1B-4E5F-074A-26A3-46946EE14B2B}"/>
              </a:ext>
            </a:extLst>
          </p:cNvPr>
          <p:cNvPicPr>
            <a:picLocks noChangeAspect="1"/>
          </p:cNvPicPr>
          <p:nvPr/>
        </p:nvPicPr>
        <p:blipFill>
          <a:blip r:embed="rId3"/>
          <a:stretch>
            <a:fillRect/>
          </a:stretch>
        </p:blipFill>
        <p:spPr>
          <a:xfrm>
            <a:off x="421292" y="1780381"/>
            <a:ext cx="4282105" cy="4486275"/>
          </a:xfrm>
          <a:prstGeom prst="rect">
            <a:avLst/>
          </a:prstGeom>
        </p:spPr>
      </p:pic>
    </p:spTree>
    <p:extLst>
      <p:ext uri="{BB962C8B-B14F-4D97-AF65-F5344CB8AC3E}">
        <p14:creationId xmlns:p14="http://schemas.microsoft.com/office/powerpoint/2010/main" val="143408647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7C74F8-E1E6-5AE6-CE19-926ABAF381D9}"/>
              </a:ext>
            </a:extLst>
          </p:cNvPr>
          <p:cNvSpPr>
            <a:spLocks noGrp="1"/>
          </p:cNvSpPr>
          <p:nvPr>
            <p:ph type="title"/>
          </p:nvPr>
        </p:nvSpPr>
        <p:spPr/>
        <p:txBody>
          <a:bodyPr/>
          <a:lstStyle/>
          <a:p>
            <a:r>
              <a:rPr lang="en-US" dirty="0"/>
              <a:t>Panic Hardware</a:t>
            </a:r>
          </a:p>
        </p:txBody>
      </p:sp>
      <p:sp>
        <p:nvSpPr>
          <p:cNvPr id="3" name="Date Placeholder 2">
            <a:extLst>
              <a:ext uri="{FF2B5EF4-FFF2-40B4-BE49-F238E27FC236}">
                <a16:creationId xmlns:a16="http://schemas.microsoft.com/office/drawing/2014/main" id="{261F3843-C561-A789-2BF1-51BF82F6421C}"/>
              </a:ext>
            </a:extLst>
          </p:cNvPr>
          <p:cNvSpPr>
            <a:spLocks noGrp="1"/>
          </p:cNvSpPr>
          <p:nvPr>
            <p:ph type="dt" sz="half" idx="10"/>
          </p:nvPr>
        </p:nvSpPr>
        <p:spPr/>
        <p:txBody>
          <a:bodyPr/>
          <a:lstStyle/>
          <a:p>
            <a:r>
              <a:rPr lang="en-US"/>
              <a:t>7/1/20XX</a:t>
            </a:r>
            <a:endParaRPr lang="en-US" dirty="0"/>
          </a:p>
        </p:txBody>
      </p:sp>
      <p:sp>
        <p:nvSpPr>
          <p:cNvPr id="4" name="Slide Number Placeholder 3">
            <a:extLst>
              <a:ext uri="{FF2B5EF4-FFF2-40B4-BE49-F238E27FC236}">
                <a16:creationId xmlns:a16="http://schemas.microsoft.com/office/drawing/2014/main" id="{23C6AA7E-0FE0-C1B3-60DA-6EB2C005626F}"/>
              </a:ext>
            </a:extLst>
          </p:cNvPr>
          <p:cNvSpPr>
            <a:spLocks noGrp="1"/>
          </p:cNvSpPr>
          <p:nvPr>
            <p:ph type="sldNum" sz="quarter" idx="12"/>
          </p:nvPr>
        </p:nvSpPr>
        <p:spPr/>
        <p:txBody>
          <a:bodyPr/>
          <a:lstStyle/>
          <a:p>
            <a:fld id="{B5CEABB6-07DC-46E8-9B57-56EC44A396E5}" type="slidenum">
              <a:rPr lang="en-US" smtClean="0"/>
              <a:pPr/>
              <a:t>22</a:t>
            </a:fld>
            <a:endParaRPr lang="en-US" dirty="0"/>
          </a:p>
        </p:txBody>
      </p:sp>
      <p:sp>
        <p:nvSpPr>
          <p:cNvPr id="5" name="Text Placeholder 4">
            <a:extLst>
              <a:ext uri="{FF2B5EF4-FFF2-40B4-BE49-F238E27FC236}">
                <a16:creationId xmlns:a16="http://schemas.microsoft.com/office/drawing/2014/main" id="{1FFEDC7E-5790-13B1-1F41-8C496AEA1D53}"/>
              </a:ext>
            </a:extLst>
          </p:cNvPr>
          <p:cNvSpPr>
            <a:spLocks noGrp="1"/>
          </p:cNvSpPr>
          <p:nvPr>
            <p:ph type="body" sz="quarter" idx="13"/>
          </p:nvPr>
        </p:nvSpPr>
        <p:spPr>
          <a:xfrm>
            <a:off x="1764862" y="2282238"/>
            <a:ext cx="4114800" cy="1146762"/>
          </a:xfrm>
        </p:spPr>
        <p:txBody>
          <a:bodyPr>
            <a:normAutofit/>
          </a:bodyPr>
          <a:lstStyle/>
          <a:p>
            <a:r>
              <a:rPr lang="en-US" b="1" dirty="0"/>
              <a:t>Door-latching assembly incorporating a device that releases the latch upon the application of a force in the direction of egress travel</a:t>
            </a:r>
          </a:p>
        </p:txBody>
      </p:sp>
      <p:sp>
        <p:nvSpPr>
          <p:cNvPr id="6" name="Text Placeholder 5">
            <a:extLst>
              <a:ext uri="{FF2B5EF4-FFF2-40B4-BE49-F238E27FC236}">
                <a16:creationId xmlns:a16="http://schemas.microsoft.com/office/drawing/2014/main" id="{67D13526-FBA6-D58C-A20D-FE6B6C3C64EE}"/>
              </a:ext>
            </a:extLst>
          </p:cNvPr>
          <p:cNvSpPr>
            <a:spLocks noGrp="1"/>
          </p:cNvSpPr>
          <p:nvPr>
            <p:ph type="body" sz="quarter" idx="15"/>
          </p:nvPr>
        </p:nvSpPr>
        <p:spPr/>
        <p:txBody>
          <a:bodyPr/>
          <a:lstStyle/>
          <a:p>
            <a:r>
              <a:rPr lang="en-US" sz="2000" dirty="0"/>
              <a:t>Definition</a:t>
            </a:r>
          </a:p>
        </p:txBody>
      </p:sp>
      <p:sp>
        <p:nvSpPr>
          <p:cNvPr id="7" name="Text Placeholder 6">
            <a:extLst>
              <a:ext uri="{FF2B5EF4-FFF2-40B4-BE49-F238E27FC236}">
                <a16:creationId xmlns:a16="http://schemas.microsoft.com/office/drawing/2014/main" id="{09A06553-226A-9852-252D-5376C14C57D0}"/>
              </a:ext>
            </a:extLst>
          </p:cNvPr>
          <p:cNvSpPr>
            <a:spLocks noGrp="1"/>
          </p:cNvSpPr>
          <p:nvPr>
            <p:ph type="body" sz="quarter" idx="16"/>
          </p:nvPr>
        </p:nvSpPr>
        <p:spPr>
          <a:xfrm>
            <a:off x="1764862" y="3809742"/>
            <a:ext cx="4114800" cy="822960"/>
          </a:xfrm>
        </p:spPr>
        <p:txBody>
          <a:bodyPr/>
          <a:lstStyle/>
          <a:p>
            <a:r>
              <a:rPr lang="en-US" b="1" dirty="0"/>
              <a:t>Propping open to permit later entrance</a:t>
            </a:r>
          </a:p>
        </p:txBody>
      </p:sp>
      <p:sp>
        <p:nvSpPr>
          <p:cNvPr id="8" name="Text Placeholder 7">
            <a:extLst>
              <a:ext uri="{FF2B5EF4-FFF2-40B4-BE49-F238E27FC236}">
                <a16:creationId xmlns:a16="http://schemas.microsoft.com/office/drawing/2014/main" id="{1E668A01-C1B2-3745-F0ED-ED20CAD5EB2E}"/>
              </a:ext>
            </a:extLst>
          </p:cNvPr>
          <p:cNvSpPr>
            <a:spLocks noGrp="1"/>
          </p:cNvSpPr>
          <p:nvPr>
            <p:ph type="body" sz="quarter" idx="17"/>
          </p:nvPr>
        </p:nvSpPr>
        <p:spPr>
          <a:xfrm>
            <a:off x="1764862" y="3398013"/>
            <a:ext cx="4114800" cy="428755"/>
          </a:xfrm>
        </p:spPr>
        <p:txBody>
          <a:bodyPr/>
          <a:lstStyle/>
          <a:p>
            <a:r>
              <a:rPr lang="en-US" sz="2000" dirty="0"/>
              <a:t>Criminal Activity</a:t>
            </a:r>
          </a:p>
        </p:txBody>
      </p:sp>
      <p:sp>
        <p:nvSpPr>
          <p:cNvPr id="9" name="Text Placeholder 8">
            <a:extLst>
              <a:ext uri="{FF2B5EF4-FFF2-40B4-BE49-F238E27FC236}">
                <a16:creationId xmlns:a16="http://schemas.microsoft.com/office/drawing/2014/main" id="{362E48A2-30FB-10E9-44C3-CF8902070F15}"/>
              </a:ext>
            </a:extLst>
          </p:cNvPr>
          <p:cNvSpPr>
            <a:spLocks noGrp="1"/>
          </p:cNvSpPr>
          <p:nvPr>
            <p:ph type="body" sz="quarter" idx="18"/>
          </p:nvPr>
        </p:nvSpPr>
        <p:spPr>
          <a:xfrm>
            <a:off x="6311403" y="2289131"/>
            <a:ext cx="4114800" cy="1361869"/>
          </a:xfrm>
        </p:spPr>
        <p:txBody>
          <a:bodyPr>
            <a:normAutofit/>
          </a:bodyPr>
          <a:lstStyle/>
          <a:p>
            <a:r>
              <a:rPr lang="en-US" b="1" dirty="0"/>
              <a:t>Are they working properly</a:t>
            </a:r>
          </a:p>
          <a:p>
            <a:r>
              <a:rPr lang="en-US" b="1" dirty="0"/>
              <a:t>Are they installed properly</a:t>
            </a:r>
          </a:p>
          <a:p>
            <a:r>
              <a:rPr lang="en-US" b="1" dirty="0"/>
              <a:t>Are they being blocked or propped open</a:t>
            </a:r>
          </a:p>
        </p:txBody>
      </p:sp>
      <p:sp>
        <p:nvSpPr>
          <p:cNvPr id="10" name="Text Placeholder 9">
            <a:extLst>
              <a:ext uri="{FF2B5EF4-FFF2-40B4-BE49-F238E27FC236}">
                <a16:creationId xmlns:a16="http://schemas.microsoft.com/office/drawing/2014/main" id="{0CE27529-01AB-2062-165B-2137CC6BF029}"/>
              </a:ext>
            </a:extLst>
          </p:cNvPr>
          <p:cNvSpPr>
            <a:spLocks noGrp="1"/>
          </p:cNvSpPr>
          <p:nvPr>
            <p:ph type="body" sz="quarter" idx="19"/>
          </p:nvPr>
        </p:nvSpPr>
        <p:spPr/>
        <p:txBody>
          <a:bodyPr/>
          <a:lstStyle/>
          <a:p>
            <a:r>
              <a:rPr lang="en-US" sz="2000" dirty="0"/>
              <a:t>Checks</a:t>
            </a:r>
          </a:p>
        </p:txBody>
      </p:sp>
      <p:sp>
        <p:nvSpPr>
          <p:cNvPr id="11" name="Text Placeholder 10">
            <a:extLst>
              <a:ext uri="{FF2B5EF4-FFF2-40B4-BE49-F238E27FC236}">
                <a16:creationId xmlns:a16="http://schemas.microsoft.com/office/drawing/2014/main" id="{8A7F7152-6F12-1AF5-E74F-B51113C63A0F}"/>
              </a:ext>
            </a:extLst>
          </p:cNvPr>
          <p:cNvSpPr>
            <a:spLocks noGrp="1"/>
          </p:cNvSpPr>
          <p:nvPr>
            <p:ph type="body" sz="quarter" idx="20"/>
          </p:nvPr>
        </p:nvSpPr>
        <p:spPr>
          <a:xfrm>
            <a:off x="6311403" y="3796030"/>
            <a:ext cx="4114800" cy="822960"/>
          </a:xfrm>
        </p:spPr>
        <p:txBody>
          <a:bodyPr/>
          <a:lstStyle/>
          <a:p>
            <a:r>
              <a:rPr lang="en-US" b="1" dirty="0"/>
              <a:t>Maintain in a closed position</a:t>
            </a:r>
          </a:p>
        </p:txBody>
      </p:sp>
      <p:sp>
        <p:nvSpPr>
          <p:cNvPr id="12" name="Text Placeholder 11">
            <a:extLst>
              <a:ext uri="{FF2B5EF4-FFF2-40B4-BE49-F238E27FC236}">
                <a16:creationId xmlns:a16="http://schemas.microsoft.com/office/drawing/2014/main" id="{34D368F6-58C6-A28F-374E-DA9D2B927F01}"/>
              </a:ext>
            </a:extLst>
          </p:cNvPr>
          <p:cNvSpPr>
            <a:spLocks noGrp="1"/>
          </p:cNvSpPr>
          <p:nvPr>
            <p:ph type="body" sz="quarter" idx="21"/>
          </p:nvPr>
        </p:nvSpPr>
        <p:spPr>
          <a:xfrm>
            <a:off x="6311403" y="3398013"/>
            <a:ext cx="4114800" cy="428755"/>
          </a:xfrm>
        </p:spPr>
        <p:txBody>
          <a:bodyPr/>
          <a:lstStyle/>
          <a:p>
            <a:r>
              <a:rPr lang="en-US" sz="2000" dirty="0"/>
              <a:t>Monitor in advance</a:t>
            </a:r>
          </a:p>
        </p:txBody>
      </p:sp>
      <p:sp>
        <p:nvSpPr>
          <p:cNvPr id="13" name="Footer Placeholder 12">
            <a:extLst>
              <a:ext uri="{FF2B5EF4-FFF2-40B4-BE49-F238E27FC236}">
                <a16:creationId xmlns:a16="http://schemas.microsoft.com/office/drawing/2014/main" id="{8B70F66A-6D6C-BBF9-FEDF-158852B6A4CA}"/>
              </a:ext>
            </a:extLst>
          </p:cNvPr>
          <p:cNvSpPr>
            <a:spLocks noGrp="1"/>
          </p:cNvSpPr>
          <p:nvPr>
            <p:ph type="ftr" sz="quarter" idx="11"/>
          </p:nvPr>
        </p:nvSpPr>
        <p:spPr/>
        <p:txBody>
          <a:bodyPr/>
          <a:lstStyle/>
          <a:p>
            <a:r>
              <a:rPr lang="en-US"/>
              <a:t>Pitch deck title</a:t>
            </a:r>
            <a:endParaRPr lang="en-US" dirty="0"/>
          </a:p>
        </p:txBody>
      </p:sp>
    </p:spTree>
    <p:extLst>
      <p:ext uri="{BB962C8B-B14F-4D97-AF65-F5344CB8AC3E}">
        <p14:creationId xmlns:p14="http://schemas.microsoft.com/office/powerpoint/2010/main" val="31519210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84DFA5-9F0F-852E-4EF8-8DFB4E9F8DE4}"/>
              </a:ext>
            </a:extLst>
          </p:cNvPr>
          <p:cNvSpPr>
            <a:spLocks noGrp="1"/>
          </p:cNvSpPr>
          <p:nvPr>
            <p:ph type="title"/>
          </p:nvPr>
        </p:nvSpPr>
        <p:spPr>
          <a:xfrm>
            <a:off x="838199" y="488431"/>
            <a:ext cx="7866414" cy="1325563"/>
          </a:xfrm>
        </p:spPr>
        <p:txBody>
          <a:bodyPr>
            <a:normAutofit/>
          </a:bodyPr>
          <a:lstStyle/>
          <a:p>
            <a:r>
              <a:rPr lang="en-US" dirty="0"/>
              <a:t>Magnetic Locking Systems</a:t>
            </a:r>
          </a:p>
        </p:txBody>
      </p:sp>
      <p:sp>
        <p:nvSpPr>
          <p:cNvPr id="3" name="Date Placeholder 2">
            <a:extLst>
              <a:ext uri="{FF2B5EF4-FFF2-40B4-BE49-F238E27FC236}">
                <a16:creationId xmlns:a16="http://schemas.microsoft.com/office/drawing/2014/main" id="{05828BFF-3CEF-528C-2813-32BCBBEBA073}"/>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B1945FEF-700E-0113-76F0-1AB2C82CFB62}"/>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EF99D259-5A77-2A50-3FA0-6F820E3F3D51}"/>
              </a:ext>
            </a:extLst>
          </p:cNvPr>
          <p:cNvSpPr>
            <a:spLocks noGrp="1"/>
          </p:cNvSpPr>
          <p:nvPr>
            <p:ph type="sldNum" sz="quarter" idx="12"/>
          </p:nvPr>
        </p:nvSpPr>
        <p:spPr/>
        <p:txBody>
          <a:bodyPr/>
          <a:lstStyle/>
          <a:p>
            <a:fld id="{B5CEABB6-07DC-46E8-9B57-56EC44A396E5}" type="slidenum">
              <a:rPr lang="en-US" smtClean="0"/>
              <a:t>23</a:t>
            </a:fld>
            <a:endParaRPr lang="en-US" dirty="0"/>
          </a:p>
        </p:txBody>
      </p:sp>
      <p:sp>
        <p:nvSpPr>
          <p:cNvPr id="6" name="Text Placeholder 5">
            <a:extLst>
              <a:ext uri="{FF2B5EF4-FFF2-40B4-BE49-F238E27FC236}">
                <a16:creationId xmlns:a16="http://schemas.microsoft.com/office/drawing/2014/main" id="{3BC41813-B20D-76E5-5027-4B7DD1632A75}"/>
              </a:ext>
            </a:extLst>
          </p:cNvPr>
          <p:cNvSpPr>
            <a:spLocks noGrp="1"/>
          </p:cNvSpPr>
          <p:nvPr>
            <p:ph type="body" sz="quarter" idx="13"/>
          </p:nvPr>
        </p:nvSpPr>
        <p:spPr>
          <a:xfrm>
            <a:off x="838199" y="1813995"/>
            <a:ext cx="4600699" cy="4266172"/>
          </a:xfrm>
        </p:spPr>
        <p:txBody>
          <a:bodyPr>
            <a:normAutofit/>
          </a:bodyPr>
          <a:lstStyle/>
          <a:p>
            <a:pPr marL="285750" indent="-285750">
              <a:buFont typeface="Arial" panose="020B0604020202020204" pitchFamily="34" charset="0"/>
              <a:buChar char="•"/>
            </a:pPr>
            <a:r>
              <a:rPr lang="en-US" sz="2400" dirty="0"/>
              <a:t>May provide better security than mechanical locks</a:t>
            </a:r>
          </a:p>
          <a:p>
            <a:pPr marL="285750" indent="-285750">
              <a:buFont typeface="Arial" panose="020B0604020202020204" pitchFamily="34" charset="0"/>
              <a:buChar char="•"/>
            </a:pPr>
            <a:r>
              <a:rPr lang="en-US" sz="2400" dirty="0"/>
              <a:t>Regular inspection and maintenance</a:t>
            </a:r>
          </a:p>
          <a:p>
            <a:pPr marL="285750" indent="-285750">
              <a:buFont typeface="Arial" panose="020B0604020202020204" pitchFamily="34" charset="0"/>
              <a:buChar char="•"/>
            </a:pPr>
            <a:r>
              <a:rPr lang="en-US" sz="2400" dirty="0"/>
              <a:t>Require Power</a:t>
            </a:r>
          </a:p>
          <a:p>
            <a:pPr marL="285750" indent="-285750">
              <a:buFont typeface="Arial" panose="020B0604020202020204" pitchFamily="34" charset="0"/>
              <a:buChar char="•"/>
            </a:pPr>
            <a:r>
              <a:rPr lang="en-US" sz="2400" dirty="0"/>
              <a:t>Do Battery backups work</a:t>
            </a:r>
          </a:p>
          <a:p>
            <a:pPr marL="742950" lvl="1" indent="-285750">
              <a:buFont typeface="Arial" panose="020B0604020202020204" pitchFamily="34" charset="0"/>
              <a:buChar char="•"/>
            </a:pPr>
            <a:r>
              <a:rPr lang="en-US" sz="2400" dirty="0"/>
              <a:t>Regularly checked</a:t>
            </a:r>
          </a:p>
          <a:p>
            <a:pPr marL="285750" indent="-285750">
              <a:buFont typeface="Arial" panose="020B0604020202020204" pitchFamily="34" charset="0"/>
              <a:buChar char="•"/>
            </a:pPr>
            <a:r>
              <a:rPr lang="en-US" sz="2400" dirty="0"/>
              <a:t>In case of failure or power outage</a:t>
            </a:r>
          </a:p>
          <a:p>
            <a:pPr marL="742950" lvl="1" indent="-285750">
              <a:buFont typeface="Arial" panose="020B0604020202020204" pitchFamily="34" charset="0"/>
              <a:buChar char="•"/>
            </a:pPr>
            <a:r>
              <a:rPr lang="en-US" sz="2400" dirty="0"/>
              <a:t>Install Mechanical lock</a:t>
            </a:r>
          </a:p>
          <a:p>
            <a:pPr marL="742950" lvl="1" indent="-285750">
              <a:buFont typeface="Arial" panose="020B0604020202020204" pitchFamily="34" charset="0"/>
              <a:buChar char="•"/>
            </a:pPr>
            <a:r>
              <a:rPr lang="en-US" sz="2400" dirty="0"/>
              <a:t>Physical monitoring</a:t>
            </a:r>
          </a:p>
        </p:txBody>
      </p:sp>
    </p:spTree>
    <p:extLst>
      <p:ext uri="{BB962C8B-B14F-4D97-AF65-F5344CB8AC3E}">
        <p14:creationId xmlns:p14="http://schemas.microsoft.com/office/powerpoint/2010/main" val="207018752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00B7FE-BCFC-CC6A-5666-DE3B50FE9BEC}"/>
              </a:ext>
            </a:extLst>
          </p:cNvPr>
          <p:cNvSpPr>
            <a:spLocks noGrp="1"/>
          </p:cNvSpPr>
          <p:nvPr>
            <p:ph type="title"/>
          </p:nvPr>
        </p:nvSpPr>
        <p:spPr>
          <a:xfrm>
            <a:off x="5410200" y="599090"/>
            <a:ext cx="5486400" cy="1325563"/>
          </a:xfrm>
        </p:spPr>
        <p:txBody>
          <a:bodyPr/>
          <a:lstStyle/>
          <a:p>
            <a:r>
              <a:rPr lang="en-US" dirty="0"/>
              <a:t>After Hours</a:t>
            </a:r>
          </a:p>
        </p:txBody>
      </p:sp>
      <p:sp>
        <p:nvSpPr>
          <p:cNvPr id="3" name="Date Placeholder 2">
            <a:extLst>
              <a:ext uri="{FF2B5EF4-FFF2-40B4-BE49-F238E27FC236}">
                <a16:creationId xmlns:a16="http://schemas.microsoft.com/office/drawing/2014/main" id="{1506CAA6-6A2C-5AB1-6D20-10BD75E454EA}"/>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9F0B00EA-FD03-D8F0-C51B-F9DAA0AFB64F}"/>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FCFB9C8E-291A-B449-D71D-28C1DF966D03}"/>
              </a:ext>
            </a:extLst>
          </p:cNvPr>
          <p:cNvSpPr>
            <a:spLocks noGrp="1"/>
          </p:cNvSpPr>
          <p:nvPr>
            <p:ph type="sldNum" sz="quarter" idx="12"/>
          </p:nvPr>
        </p:nvSpPr>
        <p:spPr/>
        <p:txBody>
          <a:bodyPr/>
          <a:lstStyle/>
          <a:p>
            <a:fld id="{B5CEABB6-07DC-46E8-9B57-56EC44A396E5}" type="slidenum">
              <a:rPr lang="en-US" smtClean="0"/>
              <a:t>24</a:t>
            </a:fld>
            <a:endParaRPr lang="en-US" dirty="0"/>
          </a:p>
        </p:txBody>
      </p:sp>
      <p:sp>
        <p:nvSpPr>
          <p:cNvPr id="6" name="Text Placeholder 5">
            <a:extLst>
              <a:ext uri="{FF2B5EF4-FFF2-40B4-BE49-F238E27FC236}">
                <a16:creationId xmlns:a16="http://schemas.microsoft.com/office/drawing/2014/main" id="{347127A8-B9B3-0A02-8D66-F9BE13CB34C1}"/>
              </a:ext>
            </a:extLst>
          </p:cNvPr>
          <p:cNvSpPr>
            <a:spLocks noGrp="1"/>
          </p:cNvSpPr>
          <p:nvPr>
            <p:ph type="body" sz="quarter" idx="13"/>
          </p:nvPr>
        </p:nvSpPr>
        <p:spPr>
          <a:xfrm>
            <a:off x="5557652" y="1733797"/>
            <a:ext cx="5628904" cy="3862331"/>
          </a:xfrm>
        </p:spPr>
        <p:txBody>
          <a:bodyPr>
            <a:normAutofit/>
          </a:bodyPr>
          <a:lstStyle/>
          <a:p>
            <a:pPr marL="285750" indent="-285750">
              <a:buFont typeface="Arial" panose="020B0604020202020204" pitchFamily="34" charset="0"/>
              <a:buChar char="•"/>
            </a:pPr>
            <a:r>
              <a:rPr lang="en-US" sz="2400" dirty="0"/>
              <a:t>Must egress be maintained after hours?</a:t>
            </a:r>
          </a:p>
          <a:p>
            <a:pPr marL="742950" lvl="1" indent="-285750">
              <a:buFont typeface="Arial" panose="020B0604020202020204" pitchFamily="34" charset="0"/>
              <a:buChar char="•"/>
            </a:pPr>
            <a:r>
              <a:rPr lang="en-US" sz="2400" dirty="0"/>
              <a:t>Codes recognize the need for security after hours</a:t>
            </a:r>
          </a:p>
          <a:p>
            <a:pPr marL="742950" lvl="1" indent="-285750">
              <a:buFont typeface="Arial" panose="020B0604020202020204" pitchFamily="34" charset="0"/>
              <a:buChar char="•"/>
            </a:pPr>
            <a:r>
              <a:rPr lang="en-US" sz="2400" dirty="0"/>
              <a:t>Egress systems shall be maintained </a:t>
            </a:r>
            <a:r>
              <a:rPr lang="en-US" sz="2400" b="1" u="sng" dirty="0">
                <a:solidFill>
                  <a:srgbClr val="FF0000"/>
                </a:solidFill>
              </a:rPr>
              <a:t>when the area served is occupied</a:t>
            </a:r>
          </a:p>
          <a:p>
            <a:pPr marL="742950" lvl="1" indent="-285750">
              <a:buFont typeface="Arial" panose="020B0604020202020204" pitchFamily="34" charset="0"/>
              <a:buChar char="•"/>
            </a:pPr>
            <a:r>
              <a:rPr lang="en-US" sz="2400" dirty="0"/>
              <a:t>Maintain impediment free egress systems</a:t>
            </a:r>
          </a:p>
          <a:p>
            <a:pPr marL="1200150" lvl="2" indent="-285750">
              <a:buFont typeface="Arial" panose="020B0604020202020204" pitchFamily="34" charset="0"/>
              <a:buChar char="•"/>
            </a:pPr>
            <a:r>
              <a:rPr lang="en-US" sz="2400" dirty="0"/>
              <a:t>Note: Security Personnel</a:t>
            </a:r>
          </a:p>
        </p:txBody>
      </p:sp>
    </p:spTree>
    <p:extLst>
      <p:ext uri="{BB962C8B-B14F-4D97-AF65-F5344CB8AC3E}">
        <p14:creationId xmlns:p14="http://schemas.microsoft.com/office/powerpoint/2010/main" val="57432357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CD1689-6C5D-9134-FEF8-011960C82240}"/>
              </a:ext>
            </a:extLst>
          </p:cNvPr>
          <p:cNvSpPr>
            <a:spLocks noGrp="1"/>
          </p:cNvSpPr>
          <p:nvPr>
            <p:ph type="title"/>
          </p:nvPr>
        </p:nvSpPr>
        <p:spPr/>
        <p:txBody>
          <a:bodyPr/>
          <a:lstStyle/>
          <a:p>
            <a:r>
              <a:rPr lang="en-US" dirty="0"/>
              <a:t>Firefighter Safety</a:t>
            </a:r>
          </a:p>
        </p:txBody>
      </p:sp>
      <p:sp>
        <p:nvSpPr>
          <p:cNvPr id="3" name="Content Placeholder 2">
            <a:extLst>
              <a:ext uri="{FF2B5EF4-FFF2-40B4-BE49-F238E27FC236}">
                <a16:creationId xmlns:a16="http://schemas.microsoft.com/office/drawing/2014/main" id="{94965B3A-E010-7F86-CE1A-601150F3B3BF}"/>
              </a:ext>
            </a:extLst>
          </p:cNvPr>
          <p:cNvSpPr>
            <a:spLocks noGrp="1"/>
          </p:cNvSpPr>
          <p:nvPr>
            <p:ph idx="1"/>
          </p:nvPr>
        </p:nvSpPr>
        <p:spPr>
          <a:xfrm>
            <a:off x="915924" y="1531917"/>
            <a:ext cx="10360152" cy="4645046"/>
          </a:xfrm>
        </p:spPr>
        <p:txBody>
          <a:bodyPr>
            <a:normAutofit/>
          </a:bodyPr>
          <a:lstStyle/>
          <a:p>
            <a:r>
              <a:rPr lang="en-US" dirty="0"/>
              <a:t>Owners and occupants may create their own security devices</a:t>
            </a:r>
          </a:p>
          <a:p>
            <a:pPr lvl="1"/>
            <a:r>
              <a:rPr lang="en-US" dirty="0"/>
              <a:t>Booby traps</a:t>
            </a:r>
          </a:p>
          <a:p>
            <a:pPr lvl="1"/>
            <a:r>
              <a:rPr lang="en-US" dirty="0"/>
              <a:t>Firearms</a:t>
            </a:r>
          </a:p>
          <a:p>
            <a:pPr lvl="1"/>
            <a:r>
              <a:rPr lang="en-US" dirty="0"/>
              <a:t>Pitfalls</a:t>
            </a:r>
          </a:p>
          <a:p>
            <a:pPr lvl="1"/>
            <a:endParaRPr lang="en-US" dirty="0"/>
          </a:p>
          <a:p>
            <a:r>
              <a:rPr lang="en-US" dirty="0"/>
              <a:t>All are strictly prohibited by the fire code </a:t>
            </a:r>
          </a:p>
          <a:p>
            <a:pPr lvl="1"/>
            <a:r>
              <a:rPr lang="en-US" dirty="0"/>
              <a:t>The fire code calls them pitfalls</a:t>
            </a:r>
          </a:p>
          <a:p>
            <a:pPr lvl="1"/>
            <a:endParaRPr lang="en-US" dirty="0"/>
          </a:p>
          <a:p>
            <a:r>
              <a:rPr lang="en-US" dirty="0"/>
              <a:t>IFC 2021 Edition 316.3 Pitfalls</a:t>
            </a:r>
          </a:p>
          <a:p>
            <a:pPr lvl="1"/>
            <a:r>
              <a:rPr lang="en-US" dirty="0"/>
              <a:t>The intentional design or alteration of buildings to disable, injure, maim or kill intruders is prohibited. </a:t>
            </a:r>
          </a:p>
        </p:txBody>
      </p:sp>
      <p:sp>
        <p:nvSpPr>
          <p:cNvPr id="4" name="Date Placeholder 3">
            <a:extLst>
              <a:ext uri="{FF2B5EF4-FFF2-40B4-BE49-F238E27FC236}">
                <a16:creationId xmlns:a16="http://schemas.microsoft.com/office/drawing/2014/main" id="{707C0D5A-5219-08D2-9876-57F8DF6599E2}"/>
              </a:ext>
            </a:extLst>
          </p:cNvPr>
          <p:cNvSpPr>
            <a:spLocks noGrp="1"/>
          </p:cNvSpPr>
          <p:nvPr>
            <p:ph type="dt" sz="half" idx="10"/>
          </p:nvPr>
        </p:nvSpPr>
        <p:spPr/>
        <p:txBody>
          <a:bodyPr/>
          <a:lstStyle/>
          <a:p>
            <a:r>
              <a:rPr lang="en-US" dirty="0"/>
              <a:t>12/31/22</a:t>
            </a:r>
          </a:p>
        </p:txBody>
      </p:sp>
      <p:sp>
        <p:nvSpPr>
          <p:cNvPr id="5" name="Footer Placeholder 4">
            <a:extLst>
              <a:ext uri="{FF2B5EF4-FFF2-40B4-BE49-F238E27FC236}">
                <a16:creationId xmlns:a16="http://schemas.microsoft.com/office/drawing/2014/main" id="{53D65A49-F062-FC44-7FD8-AA1074590733}"/>
              </a:ext>
            </a:extLst>
          </p:cNvPr>
          <p:cNvSpPr>
            <a:spLocks noGrp="1"/>
          </p:cNvSpPr>
          <p:nvPr>
            <p:ph type="ftr" sz="quarter" idx="11"/>
          </p:nvPr>
        </p:nvSpPr>
        <p:spPr/>
        <p:txBody>
          <a:bodyPr/>
          <a:lstStyle/>
          <a:p>
            <a:r>
              <a:rPr lang="en-US" dirty="0"/>
              <a:t>Preparing your Jurisdiction for Civil Unrest</a:t>
            </a:r>
          </a:p>
        </p:txBody>
      </p:sp>
      <p:sp>
        <p:nvSpPr>
          <p:cNvPr id="6" name="Slide Number Placeholder 5">
            <a:extLst>
              <a:ext uri="{FF2B5EF4-FFF2-40B4-BE49-F238E27FC236}">
                <a16:creationId xmlns:a16="http://schemas.microsoft.com/office/drawing/2014/main" id="{9FCDFBB1-8AD2-D2C0-9460-B8435E6D6A9D}"/>
              </a:ext>
            </a:extLst>
          </p:cNvPr>
          <p:cNvSpPr>
            <a:spLocks noGrp="1"/>
          </p:cNvSpPr>
          <p:nvPr>
            <p:ph type="sldNum" sz="quarter" idx="12"/>
          </p:nvPr>
        </p:nvSpPr>
        <p:spPr/>
        <p:txBody>
          <a:bodyPr/>
          <a:lstStyle/>
          <a:p>
            <a:fld id="{B5CEABB6-07DC-46E8-9B57-56EC44A396E5}" type="slidenum">
              <a:rPr lang="en-US" smtClean="0"/>
              <a:t>25</a:t>
            </a:fld>
            <a:endParaRPr lang="en-US" dirty="0"/>
          </a:p>
        </p:txBody>
      </p:sp>
    </p:spTree>
    <p:extLst>
      <p:ext uri="{BB962C8B-B14F-4D97-AF65-F5344CB8AC3E}">
        <p14:creationId xmlns:p14="http://schemas.microsoft.com/office/powerpoint/2010/main" val="48087666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14F253-A502-989D-D94A-137A2E91639A}"/>
              </a:ext>
            </a:extLst>
          </p:cNvPr>
          <p:cNvSpPr>
            <a:spLocks noGrp="1"/>
          </p:cNvSpPr>
          <p:nvPr>
            <p:ph type="title"/>
          </p:nvPr>
        </p:nvSpPr>
        <p:spPr>
          <a:xfrm>
            <a:off x="838200" y="599090"/>
            <a:ext cx="5772912" cy="1325563"/>
          </a:xfrm>
        </p:spPr>
        <p:txBody>
          <a:bodyPr/>
          <a:lstStyle/>
          <a:p>
            <a:r>
              <a:rPr lang="en-US" dirty="0"/>
              <a:t>Security Systems</a:t>
            </a:r>
          </a:p>
        </p:txBody>
      </p:sp>
      <p:sp>
        <p:nvSpPr>
          <p:cNvPr id="3" name="Date Placeholder 2">
            <a:extLst>
              <a:ext uri="{FF2B5EF4-FFF2-40B4-BE49-F238E27FC236}">
                <a16:creationId xmlns:a16="http://schemas.microsoft.com/office/drawing/2014/main" id="{6F70AE92-0273-17C6-B604-902712F17FDE}"/>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16FB0AD7-F38E-BA98-E5BC-0C8D279DB2D9}"/>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55007FD8-B54A-7373-2837-B716DFC09BB2}"/>
              </a:ext>
            </a:extLst>
          </p:cNvPr>
          <p:cNvSpPr>
            <a:spLocks noGrp="1"/>
          </p:cNvSpPr>
          <p:nvPr>
            <p:ph type="sldNum" sz="quarter" idx="12"/>
          </p:nvPr>
        </p:nvSpPr>
        <p:spPr/>
        <p:txBody>
          <a:bodyPr/>
          <a:lstStyle/>
          <a:p>
            <a:fld id="{B5CEABB6-07DC-46E8-9B57-56EC44A396E5}" type="slidenum">
              <a:rPr lang="en-US" smtClean="0"/>
              <a:t>26</a:t>
            </a:fld>
            <a:endParaRPr lang="en-US" dirty="0"/>
          </a:p>
        </p:txBody>
      </p:sp>
      <p:sp>
        <p:nvSpPr>
          <p:cNvPr id="6" name="Text Placeholder 5">
            <a:extLst>
              <a:ext uri="{FF2B5EF4-FFF2-40B4-BE49-F238E27FC236}">
                <a16:creationId xmlns:a16="http://schemas.microsoft.com/office/drawing/2014/main" id="{931DBDE2-D0E5-74E5-EF7C-F907E5BE407A}"/>
              </a:ext>
            </a:extLst>
          </p:cNvPr>
          <p:cNvSpPr>
            <a:spLocks noGrp="1"/>
          </p:cNvSpPr>
          <p:nvPr>
            <p:ph type="body" sz="quarter" idx="13"/>
          </p:nvPr>
        </p:nvSpPr>
        <p:spPr>
          <a:xfrm>
            <a:off x="838200" y="1924653"/>
            <a:ext cx="4541322" cy="4108012"/>
          </a:xfrm>
        </p:spPr>
        <p:txBody>
          <a:bodyPr>
            <a:normAutofit/>
          </a:bodyPr>
          <a:lstStyle/>
          <a:p>
            <a:pPr marL="285750" indent="-285750">
              <a:buFont typeface="Arial" panose="020B0604020202020204" pitchFamily="34" charset="0"/>
              <a:buChar char="•"/>
            </a:pPr>
            <a:r>
              <a:rPr lang="en-US" sz="2400" dirty="0"/>
              <a:t>Cannot emit a medium that would obscure a means of egress</a:t>
            </a:r>
          </a:p>
          <a:p>
            <a:pPr marL="742950" lvl="1" indent="-285750">
              <a:buFont typeface="Arial" panose="020B0604020202020204" pitchFamily="34" charset="0"/>
              <a:buChar char="•"/>
            </a:pPr>
            <a:r>
              <a:rPr lang="en-US" sz="2400" dirty="0"/>
              <a:t>Filling a space with smoke</a:t>
            </a:r>
          </a:p>
          <a:p>
            <a:pPr marL="742950" lvl="1" indent="-285750">
              <a:buFont typeface="Arial" panose="020B0604020202020204" pitchFamily="34" charset="0"/>
              <a:buChar char="•"/>
            </a:pPr>
            <a:r>
              <a:rPr lang="en-US" sz="2400" dirty="0"/>
              <a:t>Intent to confuse intruders</a:t>
            </a:r>
          </a:p>
          <a:p>
            <a:pPr marL="742950" lvl="1" indent="-285750">
              <a:buFont typeface="Arial" panose="020B0604020202020204" pitchFamily="34" charset="0"/>
              <a:buChar char="•"/>
            </a:pPr>
            <a:endParaRPr lang="en-US" sz="2400" dirty="0"/>
          </a:p>
          <a:p>
            <a:pPr marL="285750" indent="-285750">
              <a:buFont typeface="Arial" panose="020B0604020202020204" pitchFamily="34" charset="0"/>
              <a:buChar char="•"/>
            </a:pPr>
            <a:r>
              <a:rPr lang="en-US" sz="2400" dirty="0"/>
              <a:t>Unintended Consequences</a:t>
            </a:r>
          </a:p>
        </p:txBody>
      </p:sp>
    </p:spTree>
    <p:extLst>
      <p:ext uri="{BB962C8B-B14F-4D97-AF65-F5344CB8AC3E}">
        <p14:creationId xmlns:p14="http://schemas.microsoft.com/office/powerpoint/2010/main" val="239082577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6900B8-F483-2104-F46E-58B86D2D6F42}"/>
              </a:ext>
            </a:extLst>
          </p:cNvPr>
          <p:cNvSpPr>
            <a:spLocks noGrp="1"/>
          </p:cNvSpPr>
          <p:nvPr>
            <p:ph type="title"/>
          </p:nvPr>
        </p:nvSpPr>
        <p:spPr/>
        <p:txBody>
          <a:bodyPr/>
          <a:lstStyle/>
          <a:p>
            <a:r>
              <a:rPr lang="en-US" dirty="0"/>
              <a:t>USE of Plywood </a:t>
            </a:r>
          </a:p>
        </p:txBody>
      </p:sp>
      <p:sp>
        <p:nvSpPr>
          <p:cNvPr id="3" name="Footer Placeholder 2">
            <a:extLst>
              <a:ext uri="{FF2B5EF4-FFF2-40B4-BE49-F238E27FC236}">
                <a16:creationId xmlns:a16="http://schemas.microsoft.com/office/drawing/2014/main" id="{2310311D-5720-7814-20A8-9A2E06DED72D}"/>
              </a:ext>
            </a:extLst>
          </p:cNvPr>
          <p:cNvSpPr>
            <a:spLocks noGrp="1"/>
          </p:cNvSpPr>
          <p:nvPr>
            <p:ph type="ftr" sz="quarter" idx="10"/>
          </p:nvPr>
        </p:nvSpPr>
        <p:spPr/>
        <p:txBody>
          <a:bodyPr/>
          <a:lstStyle/>
          <a:p>
            <a:r>
              <a:rPr lang="en-ZA" dirty="0"/>
              <a:t>Preparing your Jurisdiction for Civil Unrest</a:t>
            </a:r>
          </a:p>
        </p:txBody>
      </p:sp>
      <p:sp>
        <p:nvSpPr>
          <p:cNvPr id="4" name="Slide Number Placeholder 3">
            <a:extLst>
              <a:ext uri="{FF2B5EF4-FFF2-40B4-BE49-F238E27FC236}">
                <a16:creationId xmlns:a16="http://schemas.microsoft.com/office/drawing/2014/main" id="{3D2233D6-E489-1C30-31D9-03BBEB3934CF}"/>
              </a:ext>
            </a:extLst>
          </p:cNvPr>
          <p:cNvSpPr>
            <a:spLocks noGrp="1"/>
          </p:cNvSpPr>
          <p:nvPr>
            <p:ph type="sldNum" sz="quarter" idx="11"/>
          </p:nvPr>
        </p:nvSpPr>
        <p:spPr/>
        <p:txBody>
          <a:bodyPr/>
          <a:lstStyle/>
          <a:p>
            <a:fld id="{19B51A1E-902D-48AF-9020-955120F399B6}" type="slidenum">
              <a:rPr lang="en-ZA" smtClean="0"/>
              <a:pPr/>
              <a:t>27</a:t>
            </a:fld>
            <a:endParaRPr lang="en-ZA" dirty="0"/>
          </a:p>
        </p:txBody>
      </p:sp>
      <p:sp>
        <p:nvSpPr>
          <p:cNvPr id="5" name="Text Placeholder 4">
            <a:extLst>
              <a:ext uri="{FF2B5EF4-FFF2-40B4-BE49-F238E27FC236}">
                <a16:creationId xmlns:a16="http://schemas.microsoft.com/office/drawing/2014/main" id="{8C9BF8D4-3CB4-BA5E-F57F-77AC8D07763F}"/>
              </a:ext>
            </a:extLst>
          </p:cNvPr>
          <p:cNvSpPr>
            <a:spLocks noGrp="1"/>
          </p:cNvSpPr>
          <p:nvPr>
            <p:ph type="body" sz="quarter" idx="30"/>
          </p:nvPr>
        </p:nvSpPr>
        <p:spPr>
          <a:xfrm>
            <a:off x="1677986" y="2043763"/>
            <a:ext cx="2743199" cy="1371600"/>
          </a:xfrm>
        </p:spPr>
        <p:txBody>
          <a:bodyPr>
            <a:normAutofit/>
          </a:bodyPr>
          <a:lstStyle/>
          <a:p>
            <a:r>
              <a:rPr lang="en-US" dirty="0"/>
              <a:t>Should never interfere with egress</a:t>
            </a:r>
          </a:p>
        </p:txBody>
      </p:sp>
      <p:sp>
        <p:nvSpPr>
          <p:cNvPr id="6" name="Text Placeholder 5">
            <a:extLst>
              <a:ext uri="{FF2B5EF4-FFF2-40B4-BE49-F238E27FC236}">
                <a16:creationId xmlns:a16="http://schemas.microsoft.com/office/drawing/2014/main" id="{B2DCA2D7-4643-BBA4-EE38-EAD03836BEE7}"/>
              </a:ext>
            </a:extLst>
          </p:cNvPr>
          <p:cNvSpPr>
            <a:spLocks noGrp="1"/>
          </p:cNvSpPr>
          <p:nvPr>
            <p:ph type="body" sz="quarter" idx="31"/>
          </p:nvPr>
        </p:nvSpPr>
        <p:spPr>
          <a:xfrm>
            <a:off x="4721351" y="2043763"/>
            <a:ext cx="2743199" cy="1371600"/>
          </a:xfrm>
        </p:spPr>
        <p:txBody>
          <a:bodyPr/>
          <a:lstStyle/>
          <a:p>
            <a:r>
              <a:rPr lang="en-US" dirty="0"/>
              <a:t>Will obscure visual observation</a:t>
            </a:r>
          </a:p>
        </p:txBody>
      </p:sp>
      <p:sp>
        <p:nvSpPr>
          <p:cNvPr id="7" name="Text Placeholder 6">
            <a:extLst>
              <a:ext uri="{FF2B5EF4-FFF2-40B4-BE49-F238E27FC236}">
                <a16:creationId xmlns:a16="http://schemas.microsoft.com/office/drawing/2014/main" id="{CAC0B14A-18A9-1D2A-0D7C-440E7DBFB8B5}"/>
              </a:ext>
            </a:extLst>
          </p:cNvPr>
          <p:cNvSpPr>
            <a:spLocks noGrp="1"/>
          </p:cNvSpPr>
          <p:nvPr>
            <p:ph type="body" sz="quarter" idx="33"/>
          </p:nvPr>
        </p:nvSpPr>
        <p:spPr>
          <a:xfrm>
            <a:off x="7764716" y="2043763"/>
            <a:ext cx="2749298" cy="1371600"/>
          </a:xfrm>
        </p:spPr>
        <p:txBody>
          <a:bodyPr/>
          <a:lstStyle/>
          <a:p>
            <a:r>
              <a:rPr lang="en-US" dirty="0"/>
              <a:t>Should never cover FDCs</a:t>
            </a:r>
          </a:p>
        </p:txBody>
      </p:sp>
      <p:sp>
        <p:nvSpPr>
          <p:cNvPr id="8" name="Text Placeholder 7">
            <a:extLst>
              <a:ext uri="{FF2B5EF4-FFF2-40B4-BE49-F238E27FC236}">
                <a16:creationId xmlns:a16="http://schemas.microsoft.com/office/drawing/2014/main" id="{7F8D80FE-6F2A-45D9-A1E9-B5EE334F6216}"/>
              </a:ext>
            </a:extLst>
          </p:cNvPr>
          <p:cNvSpPr>
            <a:spLocks noGrp="1"/>
          </p:cNvSpPr>
          <p:nvPr>
            <p:ph type="body" sz="quarter" idx="12"/>
          </p:nvPr>
        </p:nvSpPr>
        <p:spPr/>
        <p:txBody>
          <a:bodyPr>
            <a:normAutofit/>
          </a:bodyPr>
          <a:lstStyle/>
          <a:p>
            <a:r>
              <a:rPr lang="en-US" sz="1800" b="1" dirty="0"/>
              <a:t>How will plywood impact the business if it is operating.  </a:t>
            </a:r>
          </a:p>
        </p:txBody>
      </p:sp>
      <p:sp>
        <p:nvSpPr>
          <p:cNvPr id="9" name="Text Placeholder 8">
            <a:extLst>
              <a:ext uri="{FF2B5EF4-FFF2-40B4-BE49-F238E27FC236}">
                <a16:creationId xmlns:a16="http://schemas.microsoft.com/office/drawing/2014/main" id="{53C441FC-78FF-F0BB-ED4B-07ACDD1BC68A}"/>
              </a:ext>
            </a:extLst>
          </p:cNvPr>
          <p:cNvSpPr>
            <a:spLocks noGrp="1"/>
          </p:cNvSpPr>
          <p:nvPr>
            <p:ph type="body" sz="quarter" idx="13"/>
          </p:nvPr>
        </p:nvSpPr>
        <p:spPr/>
        <p:txBody>
          <a:bodyPr>
            <a:noAutofit/>
          </a:bodyPr>
          <a:lstStyle/>
          <a:p>
            <a:r>
              <a:rPr lang="en-US" sz="1600" b="1" dirty="0"/>
              <a:t>In areas of severe weather, consider the placement of hurricane shutters or impact resistant windows during construction.</a:t>
            </a:r>
          </a:p>
        </p:txBody>
      </p:sp>
      <p:sp>
        <p:nvSpPr>
          <p:cNvPr id="10" name="Text Placeholder 9">
            <a:extLst>
              <a:ext uri="{FF2B5EF4-FFF2-40B4-BE49-F238E27FC236}">
                <a16:creationId xmlns:a16="http://schemas.microsoft.com/office/drawing/2014/main" id="{6E588DC1-8023-3CBE-A420-530E3B6BDE7B}"/>
              </a:ext>
            </a:extLst>
          </p:cNvPr>
          <p:cNvSpPr>
            <a:spLocks noGrp="1"/>
          </p:cNvSpPr>
          <p:nvPr>
            <p:ph type="body" sz="quarter" idx="35"/>
          </p:nvPr>
        </p:nvSpPr>
        <p:spPr/>
        <p:txBody>
          <a:bodyPr/>
          <a:lstStyle/>
          <a:p>
            <a:r>
              <a:rPr lang="en-US" sz="1800" b="1" dirty="0"/>
              <a:t>Fire retardant plywood is available and should be considered for buildings with rated exteriors.</a:t>
            </a:r>
          </a:p>
        </p:txBody>
      </p:sp>
      <p:sp>
        <p:nvSpPr>
          <p:cNvPr id="11" name="Date Placeholder 10">
            <a:extLst>
              <a:ext uri="{FF2B5EF4-FFF2-40B4-BE49-F238E27FC236}">
                <a16:creationId xmlns:a16="http://schemas.microsoft.com/office/drawing/2014/main" id="{2F993418-470B-47C0-1E6C-D42EF715FF6F}"/>
              </a:ext>
            </a:extLst>
          </p:cNvPr>
          <p:cNvSpPr>
            <a:spLocks noGrp="1"/>
          </p:cNvSpPr>
          <p:nvPr>
            <p:ph type="dt" sz="half" idx="38"/>
          </p:nvPr>
        </p:nvSpPr>
        <p:spPr/>
        <p:txBody>
          <a:bodyPr/>
          <a:lstStyle/>
          <a:p>
            <a:r>
              <a:rPr lang="en-US" dirty="0"/>
              <a:t>12/31/22</a:t>
            </a:r>
          </a:p>
        </p:txBody>
      </p:sp>
    </p:spTree>
    <p:extLst>
      <p:ext uri="{BB962C8B-B14F-4D97-AF65-F5344CB8AC3E}">
        <p14:creationId xmlns:p14="http://schemas.microsoft.com/office/powerpoint/2010/main" val="213750596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DE79B5-8AB3-F775-98F8-DD85F20120E6}"/>
              </a:ext>
            </a:extLst>
          </p:cNvPr>
          <p:cNvSpPr>
            <a:spLocks noGrp="1"/>
          </p:cNvSpPr>
          <p:nvPr>
            <p:ph type="title"/>
          </p:nvPr>
        </p:nvSpPr>
        <p:spPr/>
        <p:txBody>
          <a:bodyPr/>
          <a:lstStyle/>
          <a:p>
            <a:r>
              <a:rPr lang="en-US" dirty="0"/>
              <a:t>Outside the Building</a:t>
            </a:r>
          </a:p>
        </p:txBody>
      </p:sp>
    </p:spTree>
    <p:extLst>
      <p:ext uri="{BB962C8B-B14F-4D97-AF65-F5344CB8AC3E}">
        <p14:creationId xmlns:p14="http://schemas.microsoft.com/office/powerpoint/2010/main" val="234027740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B4AE99-4666-7449-8D18-DA60FF34FDB6}"/>
              </a:ext>
            </a:extLst>
          </p:cNvPr>
          <p:cNvSpPr>
            <a:spLocks noGrp="1"/>
          </p:cNvSpPr>
          <p:nvPr>
            <p:ph type="title"/>
          </p:nvPr>
        </p:nvSpPr>
        <p:spPr/>
        <p:txBody>
          <a:bodyPr/>
          <a:lstStyle/>
          <a:p>
            <a:r>
              <a:rPr lang="en-US" dirty="0"/>
              <a:t>Location of Trash Containers</a:t>
            </a:r>
          </a:p>
        </p:txBody>
      </p:sp>
      <p:sp>
        <p:nvSpPr>
          <p:cNvPr id="3" name="Text Placeholder 2">
            <a:extLst>
              <a:ext uri="{FF2B5EF4-FFF2-40B4-BE49-F238E27FC236}">
                <a16:creationId xmlns:a16="http://schemas.microsoft.com/office/drawing/2014/main" id="{F3C6D121-DDBC-B87F-31B0-968E2B657439}"/>
              </a:ext>
            </a:extLst>
          </p:cNvPr>
          <p:cNvSpPr>
            <a:spLocks noGrp="1"/>
          </p:cNvSpPr>
          <p:nvPr>
            <p:ph type="body" idx="1"/>
          </p:nvPr>
        </p:nvSpPr>
        <p:spPr/>
        <p:txBody>
          <a:bodyPr>
            <a:normAutofit/>
          </a:bodyPr>
          <a:lstStyle/>
          <a:p>
            <a:r>
              <a:rPr lang="en-US" sz="2400" b="1" dirty="0"/>
              <a:t>Code</a:t>
            </a:r>
          </a:p>
        </p:txBody>
      </p:sp>
      <p:sp>
        <p:nvSpPr>
          <p:cNvPr id="4" name="Content Placeholder 3">
            <a:extLst>
              <a:ext uri="{FF2B5EF4-FFF2-40B4-BE49-F238E27FC236}">
                <a16:creationId xmlns:a16="http://schemas.microsoft.com/office/drawing/2014/main" id="{F5D5AB56-D4F5-0A96-E299-7084D03E0269}"/>
              </a:ext>
            </a:extLst>
          </p:cNvPr>
          <p:cNvSpPr>
            <a:spLocks noGrp="1"/>
          </p:cNvSpPr>
          <p:nvPr>
            <p:ph sz="half" idx="2"/>
          </p:nvPr>
        </p:nvSpPr>
        <p:spPr>
          <a:xfrm>
            <a:off x="839788" y="2505076"/>
            <a:ext cx="4114800" cy="1316038"/>
          </a:xfrm>
        </p:spPr>
        <p:txBody>
          <a:bodyPr>
            <a:normAutofit/>
          </a:bodyPr>
          <a:lstStyle/>
          <a:p>
            <a:r>
              <a:rPr lang="en-US" sz="1600" b="1" dirty="0"/>
              <a:t>Restrict large trash containers such as dumpsters from being within five feet of the exterior of the building (IFC 304.3.3)</a:t>
            </a:r>
          </a:p>
        </p:txBody>
      </p:sp>
      <p:sp>
        <p:nvSpPr>
          <p:cNvPr id="5" name="Text Placeholder 4">
            <a:extLst>
              <a:ext uri="{FF2B5EF4-FFF2-40B4-BE49-F238E27FC236}">
                <a16:creationId xmlns:a16="http://schemas.microsoft.com/office/drawing/2014/main" id="{CEB4634A-4D00-22C6-22E2-4FD7A3934B23}"/>
              </a:ext>
            </a:extLst>
          </p:cNvPr>
          <p:cNvSpPr>
            <a:spLocks noGrp="1"/>
          </p:cNvSpPr>
          <p:nvPr>
            <p:ph type="body" sz="quarter" idx="3"/>
          </p:nvPr>
        </p:nvSpPr>
        <p:spPr/>
        <p:txBody>
          <a:bodyPr>
            <a:normAutofit/>
          </a:bodyPr>
          <a:lstStyle/>
          <a:p>
            <a:r>
              <a:rPr lang="en-US" sz="2400" dirty="0"/>
              <a:t>Recommendation</a:t>
            </a:r>
          </a:p>
        </p:txBody>
      </p:sp>
      <p:sp>
        <p:nvSpPr>
          <p:cNvPr id="6" name="Content Placeholder 5">
            <a:extLst>
              <a:ext uri="{FF2B5EF4-FFF2-40B4-BE49-F238E27FC236}">
                <a16:creationId xmlns:a16="http://schemas.microsoft.com/office/drawing/2014/main" id="{ED9C20B5-28E9-E585-98B8-41FAC8BA9698}"/>
              </a:ext>
            </a:extLst>
          </p:cNvPr>
          <p:cNvSpPr>
            <a:spLocks noGrp="1"/>
          </p:cNvSpPr>
          <p:nvPr>
            <p:ph sz="quarter" idx="4"/>
          </p:nvPr>
        </p:nvSpPr>
        <p:spPr>
          <a:xfrm>
            <a:off x="6172200" y="2505076"/>
            <a:ext cx="4114800" cy="1316038"/>
          </a:xfrm>
        </p:spPr>
        <p:txBody>
          <a:bodyPr>
            <a:normAutofit/>
          </a:bodyPr>
          <a:lstStyle/>
          <a:p>
            <a:r>
              <a:rPr lang="en-US" sz="1600" b="1" dirty="0"/>
              <a:t>Discuss the best location with the owner and helping the owner understand the risk to the property that comes from dumpster fires</a:t>
            </a:r>
          </a:p>
        </p:txBody>
      </p:sp>
      <p:sp>
        <p:nvSpPr>
          <p:cNvPr id="7" name="Date Placeholder 6">
            <a:extLst>
              <a:ext uri="{FF2B5EF4-FFF2-40B4-BE49-F238E27FC236}">
                <a16:creationId xmlns:a16="http://schemas.microsoft.com/office/drawing/2014/main" id="{5157A3BF-9074-DE72-8240-5B0561BDDFB2}"/>
              </a:ext>
            </a:extLst>
          </p:cNvPr>
          <p:cNvSpPr>
            <a:spLocks noGrp="1"/>
          </p:cNvSpPr>
          <p:nvPr>
            <p:ph type="dt" sz="half" idx="10"/>
          </p:nvPr>
        </p:nvSpPr>
        <p:spPr/>
        <p:txBody>
          <a:bodyPr/>
          <a:lstStyle/>
          <a:p>
            <a:r>
              <a:rPr lang="en-US" dirty="0"/>
              <a:t>12/31/22</a:t>
            </a:r>
          </a:p>
        </p:txBody>
      </p:sp>
      <p:sp>
        <p:nvSpPr>
          <p:cNvPr id="8" name="Footer Placeholder 7">
            <a:extLst>
              <a:ext uri="{FF2B5EF4-FFF2-40B4-BE49-F238E27FC236}">
                <a16:creationId xmlns:a16="http://schemas.microsoft.com/office/drawing/2014/main" id="{FEA84882-E33C-2BDB-CC61-EE7977693E81}"/>
              </a:ext>
            </a:extLst>
          </p:cNvPr>
          <p:cNvSpPr>
            <a:spLocks noGrp="1"/>
          </p:cNvSpPr>
          <p:nvPr>
            <p:ph type="ftr" sz="quarter" idx="11"/>
          </p:nvPr>
        </p:nvSpPr>
        <p:spPr/>
        <p:txBody>
          <a:bodyPr/>
          <a:lstStyle/>
          <a:p>
            <a:r>
              <a:rPr lang="en-US" dirty="0"/>
              <a:t>Preparing your Jurisdiction for Civil Unrest</a:t>
            </a:r>
          </a:p>
        </p:txBody>
      </p:sp>
      <p:sp>
        <p:nvSpPr>
          <p:cNvPr id="9" name="Slide Number Placeholder 8">
            <a:extLst>
              <a:ext uri="{FF2B5EF4-FFF2-40B4-BE49-F238E27FC236}">
                <a16:creationId xmlns:a16="http://schemas.microsoft.com/office/drawing/2014/main" id="{9ADB131B-DA84-918D-E510-DB1FB4AB3AA5}"/>
              </a:ext>
            </a:extLst>
          </p:cNvPr>
          <p:cNvSpPr>
            <a:spLocks noGrp="1"/>
          </p:cNvSpPr>
          <p:nvPr>
            <p:ph type="sldNum" sz="quarter" idx="12"/>
          </p:nvPr>
        </p:nvSpPr>
        <p:spPr/>
        <p:txBody>
          <a:bodyPr/>
          <a:lstStyle/>
          <a:p>
            <a:fld id="{B5CEABB6-07DC-46E8-9B57-56EC44A396E5}" type="slidenum">
              <a:rPr lang="en-US" smtClean="0"/>
              <a:t>29</a:t>
            </a:fld>
            <a:endParaRPr lang="en-US" dirty="0"/>
          </a:p>
        </p:txBody>
      </p:sp>
      <p:sp>
        <p:nvSpPr>
          <p:cNvPr id="11" name="Text Placeholder 2">
            <a:extLst>
              <a:ext uri="{FF2B5EF4-FFF2-40B4-BE49-F238E27FC236}">
                <a16:creationId xmlns:a16="http://schemas.microsoft.com/office/drawing/2014/main" id="{49E9F95D-3B37-C613-604F-4F8A381EFA1A}"/>
              </a:ext>
            </a:extLst>
          </p:cNvPr>
          <p:cNvSpPr txBox="1">
            <a:spLocks/>
          </p:cNvSpPr>
          <p:nvPr/>
        </p:nvSpPr>
        <p:spPr>
          <a:xfrm>
            <a:off x="990601" y="3711573"/>
            <a:ext cx="4114800" cy="823912"/>
          </a:xfrm>
          <a:prstGeom prst="rect">
            <a:avLst/>
          </a:prstGeom>
        </p:spPr>
        <p:txBody>
          <a:bodyPr vert="horz" lIns="91440" tIns="45720" rIns="91440" bIns="45720" rtlCol="0" anchor="ctr" anchorCtr="0">
            <a:normAutofit/>
          </a:bodyPr>
          <a:lstStyle>
            <a:lvl1pPr marL="0" indent="0" algn="l" defTabSz="914400" rtl="0" eaLnBrk="1" latinLnBrk="0" hangingPunct="1">
              <a:lnSpc>
                <a:spcPct val="90000"/>
              </a:lnSpc>
              <a:spcBef>
                <a:spcPts val="1000"/>
              </a:spcBef>
              <a:buFont typeface="Arial" panose="020B0604020202020204" pitchFamily="34" charset="0"/>
              <a:buNone/>
              <a:defRPr sz="1800" b="0" kern="1200">
                <a:solidFill>
                  <a:schemeClr val="bg1">
                    <a:lumMod val="50000"/>
                  </a:schemeClr>
                </a:solidFill>
                <a:latin typeface="+mj-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b="1"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b="1"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b="1" kern="1200">
                <a:solidFill>
                  <a:schemeClr val="tx1"/>
                </a:solidFill>
                <a:latin typeface="+mn-lt"/>
                <a:ea typeface="+mn-ea"/>
                <a:cs typeface="+mn-cs"/>
              </a:defRPr>
            </a:lvl9pPr>
          </a:lstStyle>
          <a:p>
            <a:r>
              <a:rPr lang="en-US" sz="2400" b="1" dirty="0"/>
              <a:t>Other Considerations</a:t>
            </a:r>
          </a:p>
        </p:txBody>
      </p:sp>
      <p:sp>
        <p:nvSpPr>
          <p:cNvPr id="12" name="Content Placeholder 3">
            <a:extLst>
              <a:ext uri="{FF2B5EF4-FFF2-40B4-BE49-F238E27FC236}">
                <a16:creationId xmlns:a16="http://schemas.microsoft.com/office/drawing/2014/main" id="{0B210EB5-5580-4F4A-EA1A-F162D6CB6BC0}"/>
              </a:ext>
            </a:extLst>
          </p:cNvPr>
          <p:cNvSpPr txBox="1">
            <a:spLocks/>
          </p:cNvSpPr>
          <p:nvPr/>
        </p:nvSpPr>
        <p:spPr>
          <a:xfrm>
            <a:off x="838200" y="4325940"/>
            <a:ext cx="4267201" cy="2030410"/>
          </a:xfrm>
          <a:prstGeom prst="rect">
            <a:avLst/>
          </a:prstGeom>
        </p:spPr>
        <p:txBody>
          <a:bodyPr vert="horz" lIns="91440" tIns="45720" rIns="91440" bIns="45720" rtlCol="0">
            <a:normAutofit/>
          </a:bodyPr>
          <a:lstStyle>
            <a:lvl1pPr marL="285750" indent="-285750" algn="l" defTabSz="914400" rtl="0" eaLnBrk="1" latinLnBrk="0" hangingPunct="1">
              <a:lnSpc>
                <a:spcPts val="2400"/>
              </a:lnSpc>
              <a:spcBef>
                <a:spcPts val="1000"/>
              </a:spcBef>
              <a:buFont typeface="Arial" panose="020B0604020202020204" pitchFamily="34" charset="0"/>
              <a:buChar char="•"/>
              <a:defRPr sz="1400" kern="1200">
                <a:solidFill>
                  <a:schemeClr val="tx1"/>
                </a:solidFill>
                <a:latin typeface="+mn-lt"/>
                <a:ea typeface="+mn-ea"/>
                <a:cs typeface="+mn-cs"/>
              </a:defRPr>
            </a:lvl1pPr>
            <a:lvl2pPr marL="742950" indent="-285750" algn="l" defTabSz="914400" rtl="0" eaLnBrk="1" latinLnBrk="0" hangingPunct="1">
              <a:lnSpc>
                <a:spcPts val="2400"/>
              </a:lnSpc>
              <a:spcBef>
                <a:spcPts val="1000"/>
              </a:spcBef>
              <a:buFont typeface="Arial" panose="020B0604020202020204" pitchFamily="34" charset="0"/>
              <a:buChar char="•"/>
              <a:defRPr sz="1400" kern="1200">
                <a:solidFill>
                  <a:schemeClr val="tx1"/>
                </a:solidFill>
                <a:latin typeface="+mn-lt"/>
                <a:ea typeface="+mn-ea"/>
                <a:cs typeface="+mn-cs"/>
              </a:defRPr>
            </a:lvl2pPr>
            <a:lvl3pPr marL="1200150" indent="-285750" algn="l" defTabSz="914400" rtl="0" eaLnBrk="1" latinLnBrk="0" hangingPunct="1">
              <a:lnSpc>
                <a:spcPts val="2400"/>
              </a:lnSpc>
              <a:spcBef>
                <a:spcPts val="1000"/>
              </a:spcBef>
              <a:buFont typeface="Arial" panose="020B0604020202020204" pitchFamily="34" charset="0"/>
              <a:buChar char="•"/>
              <a:defRPr sz="1400" kern="1200">
                <a:solidFill>
                  <a:schemeClr val="tx1"/>
                </a:solidFill>
                <a:latin typeface="+mn-lt"/>
                <a:ea typeface="+mn-ea"/>
                <a:cs typeface="+mn-cs"/>
              </a:defRPr>
            </a:lvl3pPr>
            <a:lvl4pPr marL="1657350" indent="-285750" algn="l" defTabSz="914400" rtl="0" eaLnBrk="1" latinLnBrk="0" hangingPunct="1">
              <a:lnSpc>
                <a:spcPts val="2400"/>
              </a:lnSpc>
              <a:spcBef>
                <a:spcPts val="1000"/>
              </a:spcBef>
              <a:buFont typeface="Arial" panose="020B0604020202020204" pitchFamily="34" charset="0"/>
              <a:buChar char="•"/>
              <a:defRPr sz="1400" kern="1200">
                <a:solidFill>
                  <a:schemeClr val="tx1"/>
                </a:solidFill>
                <a:latin typeface="+mn-lt"/>
                <a:ea typeface="+mn-ea"/>
                <a:cs typeface="+mn-cs"/>
              </a:defRPr>
            </a:lvl4pPr>
            <a:lvl5pPr marL="2114550" indent="-285750" algn="l" defTabSz="914400" rtl="0" eaLnBrk="1" latinLnBrk="0" hangingPunct="1">
              <a:lnSpc>
                <a:spcPts val="2400"/>
              </a:lnSpc>
              <a:spcBef>
                <a:spcPts val="10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r>
              <a:rPr lang="en-US" sz="1600" b="1" dirty="0"/>
              <a:t>Placed well away from building</a:t>
            </a:r>
          </a:p>
          <a:p>
            <a:pPr>
              <a:spcBef>
                <a:spcPts val="0"/>
              </a:spcBef>
            </a:pPr>
            <a:r>
              <a:rPr lang="en-US" sz="1600" b="1" dirty="0"/>
              <a:t>If it has wheels, make it immobile</a:t>
            </a:r>
          </a:p>
          <a:p>
            <a:pPr>
              <a:spcBef>
                <a:spcPts val="0"/>
              </a:spcBef>
            </a:pPr>
            <a:r>
              <a:rPr lang="en-US" sz="1600" b="1" dirty="0"/>
              <a:t>Lock the lid if possible</a:t>
            </a:r>
          </a:p>
          <a:p>
            <a:pPr>
              <a:spcBef>
                <a:spcPts val="0"/>
              </a:spcBef>
            </a:pPr>
            <a:r>
              <a:rPr lang="en-US" sz="1600" b="1" dirty="0"/>
              <a:t>Place in a secure area </a:t>
            </a:r>
          </a:p>
        </p:txBody>
      </p:sp>
      <p:sp>
        <p:nvSpPr>
          <p:cNvPr id="13" name="Content Placeholder 5">
            <a:extLst>
              <a:ext uri="{FF2B5EF4-FFF2-40B4-BE49-F238E27FC236}">
                <a16:creationId xmlns:a16="http://schemas.microsoft.com/office/drawing/2014/main" id="{E8F6FA6D-AA49-7047-FE73-5CB4E4AF1819}"/>
              </a:ext>
            </a:extLst>
          </p:cNvPr>
          <p:cNvSpPr txBox="1">
            <a:spLocks/>
          </p:cNvSpPr>
          <p:nvPr/>
        </p:nvSpPr>
        <p:spPr>
          <a:xfrm>
            <a:off x="6172200" y="3735284"/>
            <a:ext cx="4114800" cy="1353447"/>
          </a:xfrm>
          <a:prstGeom prst="rect">
            <a:avLst/>
          </a:prstGeom>
        </p:spPr>
        <p:txBody>
          <a:bodyPr vert="horz" lIns="91440" tIns="45720" rIns="91440" bIns="45720" rtlCol="0">
            <a:normAutofit/>
          </a:bodyPr>
          <a:lstStyle>
            <a:lvl1pPr marL="285750" indent="-285750" algn="l" defTabSz="914400" rtl="0" eaLnBrk="1" latinLnBrk="0" hangingPunct="1">
              <a:lnSpc>
                <a:spcPts val="2400"/>
              </a:lnSpc>
              <a:spcBef>
                <a:spcPts val="1000"/>
              </a:spcBef>
              <a:buFont typeface="Arial" panose="020B0604020202020204" pitchFamily="34" charset="0"/>
              <a:buChar char="•"/>
              <a:defRPr sz="1400" kern="1200">
                <a:solidFill>
                  <a:schemeClr val="tx1"/>
                </a:solidFill>
                <a:latin typeface="+mn-lt"/>
                <a:ea typeface="+mn-ea"/>
                <a:cs typeface="+mn-cs"/>
              </a:defRPr>
            </a:lvl1pPr>
            <a:lvl2pPr marL="742950" indent="-285750" algn="l" defTabSz="914400" rtl="0" eaLnBrk="1" latinLnBrk="0" hangingPunct="1">
              <a:lnSpc>
                <a:spcPts val="2400"/>
              </a:lnSpc>
              <a:spcBef>
                <a:spcPts val="1000"/>
              </a:spcBef>
              <a:buFont typeface="Arial" panose="020B0604020202020204" pitchFamily="34" charset="0"/>
              <a:buChar char="•"/>
              <a:defRPr sz="1400" kern="1200">
                <a:solidFill>
                  <a:schemeClr val="tx1"/>
                </a:solidFill>
                <a:latin typeface="+mn-lt"/>
                <a:ea typeface="+mn-ea"/>
                <a:cs typeface="+mn-cs"/>
              </a:defRPr>
            </a:lvl2pPr>
            <a:lvl3pPr marL="1200150" indent="-285750" algn="l" defTabSz="914400" rtl="0" eaLnBrk="1" latinLnBrk="0" hangingPunct="1">
              <a:lnSpc>
                <a:spcPts val="2400"/>
              </a:lnSpc>
              <a:spcBef>
                <a:spcPts val="1000"/>
              </a:spcBef>
              <a:buFont typeface="Arial" panose="020B0604020202020204" pitchFamily="34" charset="0"/>
              <a:buChar char="•"/>
              <a:defRPr sz="1400" kern="1200">
                <a:solidFill>
                  <a:schemeClr val="tx1"/>
                </a:solidFill>
                <a:latin typeface="+mn-lt"/>
                <a:ea typeface="+mn-ea"/>
                <a:cs typeface="+mn-cs"/>
              </a:defRPr>
            </a:lvl3pPr>
            <a:lvl4pPr marL="1657350" indent="-285750" algn="l" defTabSz="914400" rtl="0" eaLnBrk="1" latinLnBrk="0" hangingPunct="1">
              <a:lnSpc>
                <a:spcPts val="2400"/>
              </a:lnSpc>
              <a:spcBef>
                <a:spcPts val="1000"/>
              </a:spcBef>
              <a:buFont typeface="Arial" panose="020B0604020202020204" pitchFamily="34" charset="0"/>
              <a:buChar char="•"/>
              <a:defRPr sz="1400" kern="1200">
                <a:solidFill>
                  <a:schemeClr val="tx1"/>
                </a:solidFill>
                <a:latin typeface="+mn-lt"/>
                <a:ea typeface="+mn-ea"/>
                <a:cs typeface="+mn-cs"/>
              </a:defRPr>
            </a:lvl4pPr>
            <a:lvl5pPr marL="2114550" indent="-285750" algn="l" defTabSz="914400" rtl="0" eaLnBrk="1" latinLnBrk="0" hangingPunct="1">
              <a:lnSpc>
                <a:spcPts val="2400"/>
              </a:lnSpc>
              <a:spcBef>
                <a:spcPts val="10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r>
              <a:rPr lang="en-US" sz="1600" b="1" dirty="0"/>
              <a:t>Empty before planned events or protest</a:t>
            </a:r>
          </a:p>
          <a:p>
            <a:pPr>
              <a:spcBef>
                <a:spcPts val="0"/>
              </a:spcBef>
            </a:pPr>
            <a:r>
              <a:rPr lang="en-US" sz="1600" b="1" dirty="0"/>
              <a:t>Remove if possible</a:t>
            </a:r>
          </a:p>
          <a:p>
            <a:pPr>
              <a:spcBef>
                <a:spcPts val="0"/>
              </a:spcBef>
            </a:pPr>
            <a:r>
              <a:rPr lang="en-US" sz="1600" b="1" dirty="0"/>
              <a:t>Place in an area out of sight</a:t>
            </a:r>
          </a:p>
        </p:txBody>
      </p:sp>
    </p:spTree>
    <p:extLst>
      <p:ext uri="{BB962C8B-B14F-4D97-AF65-F5344CB8AC3E}">
        <p14:creationId xmlns:p14="http://schemas.microsoft.com/office/powerpoint/2010/main" val="372446064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274F8C-00F9-7E12-38AA-EB343B6C3D44}"/>
              </a:ext>
            </a:extLst>
          </p:cNvPr>
          <p:cNvSpPr>
            <a:spLocks noGrp="1"/>
          </p:cNvSpPr>
          <p:nvPr>
            <p:ph type="title"/>
          </p:nvPr>
        </p:nvSpPr>
        <p:spPr/>
        <p:txBody>
          <a:bodyPr/>
          <a:lstStyle/>
          <a:p>
            <a:r>
              <a:rPr lang="en-US" dirty="0"/>
              <a:t>Introduction</a:t>
            </a:r>
          </a:p>
        </p:txBody>
      </p:sp>
    </p:spTree>
    <p:extLst>
      <p:ext uri="{BB962C8B-B14F-4D97-AF65-F5344CB8AC3E}">
        <p14:creationId xmlns:p14="http://schemas.microsoft.com/office/powerpoint/2010/main" val="99003825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422104-15B9-8116-13A1-8AF487ECF0FA}"/>
              </a:ext>
            </a:extLst>
          </p:cNvPr>
          <p:cNvSpPr>
            <a:spLocks noGrp="1"/>
          </p:cNvSpPr>
          <p:nvPr>
            <p:ph type="title"/>
          </p:nvPr>
        </p:nvSpPr>
        <p:spPr/>
        <p:txBody>
          <a:bodyPr/>
          <a:lstStyle/>
          <a:p>
            <a:r>
              <a:rPr lang="en-US" dirty="0"/>
              <a:t>Landscape Considerations</a:t>
            </a:r>
          </a:p>
        </p:txBody>
      </p:sp>
      <p:sp>
        <p:nvSpPr>
          <p:cNvPr id="3" name="Content Placeholder 2">
            <a:extLst>
              <a:ext uri="{FF2B5EF4-FFF2-40B4-BE49-F238E27FC236}">
                <a16:creationId xmlns:a16="http://schemas.microsoft.com/office/drawing/2014/main" id="{11302EC8-AED2-4332-A85D-05F3155EF8E5}"/>
              </a:ext>
            </a:extLst>
          </p:cNvPr>
          <p:cNvSpPr>
            <a:spLocks noGrp="1"/>
          </p:cNvSpPr>
          <p:nvPr>
            <p:ph idx="1"/>
          </p:nvPr>
        </p:nvSpPr>
        <p:spPr>
          <a:xfrm>
            <a:off x="915924" y="1496291"/>
            <a:ext cx="10360152" cy="4680672"/>
          </a:xfrm>
        </p:spPr>
        <p:txBody>
          <a:bodyPr>
            <a:normAutofit lnSpcReduction="10000"/>
          </a:bodyPr>
          <a:lstStyle/>
          <a:p>
            <a:r>
              <a:rPr lang="en-US" dirty="0"/>
              <a:t>Consider the arson and civil unrest threat</a:t>
            </a:r>
          </a:p>
          <a:p>
            <a:r>
              <a:rPr lang="en-US" dirty="0"/>
              <a:t>High oil content plants may exacerbate fires</a:t>
            </a:r>
          </a:p>
          <a:p>
            <a:r>
              <a:rPr lang="en-US" dirty="0"/>
              <a:t>Combustible mulch next to combustible cladding should be removed or replaced </a:t>
            </a:r>
          </a:p>
          <a:p>
            <a:r>
              <a:rPr lang="en-US" dirty="0"/>
              <a:t>Artificial plants</a:t>
            </a:r>
          </a:p>
          <a:p>
            <a:pPr lvl="1"/>
            <a:r>
              <a:rPr lang="en-US" dirty="0"/>
              <a:t>Combustible vs. noncombustible</a:t>
            </a:r>
          </a:p>
          <a:p>
            <a:pPr lvl="1"/>
            <a:r>
              <a:rPr lang="en-US" dirty="0"/>
              <a:t>If combustible, they are prohibited within 5 feet of the exterior in certain conditions</a:t>
            </a:r>
          </a:p>
          <a:p>
            <a:r>
              <a:rPr lang="en-US" dirty="0"/>
              <a:t>Seasonal decorations </a:t>
            </a:r>
          </a:p>
          <a:p>
            <a:pPr lvl="1"/>
            <a:r>
              <a:rPr lang="en-US" dirty="0"/>
              <a:t>Removed</a:t>
            </a:r>
          </a:p>
          <a:p>
            <a:pPr lvl="1"/>
            <a:r>
              <a:rPr lang="en-US" dirty="0"/>
              <a:t>Restricted as noted for artificial plants</a:t>
            </a:r>
          </a:p>
        </p:txBody>
      </p:sp>
      <p:sp>
        <p:nvSpPr>
          <p:cNvPr id="4" name="Date Placeholder 3">
            <a:extLst>
              <a:ext uri="{FF2B5EF4-FFF2-40B4-BE49-F238E27FC236}">
                <a16:creationId xmlns:a16="http://schemas.microsoft.com/office/drawing/2014/main" id="{9FF0A928-D024-5284-1979-D7E1679308C0}"/>
              </a:ext>
            </a:extLst>
          </p:cNvPr>
          <p:cNvSpPr>
            <a:spLocks noGrp="1"/>
          </p:cNvSpPr>
          <p:nvPr>
            <p:ph type="dt" sz="half" idx="10"/>
          </p:nvPr>
        </p:nvSpPr>
        <p:spPr/>
        <p:txBody>
          <a:bodyPr/>
          <a:lstStyle/>
          <a:p>
            <a:r>
              <a:rPr lang="en-US" dirty="0"/>
              <a:t>12/31/22</a:t>
            </a:r>
          </a:p>
        </p:txBody>
      </p:sp>
      <p:sp>
        <p:nvSpPr>
          <p:cNvPr id="5" name="Footer Placeholder 4">
            <a:extLst>
              <a:ext uri="{FF2B5EF4-FFF2-40B4-BE49-F238E27FC236}">
                <a16:creationId xmlns:a16="http://schemas.microsoft.com/office/drawing/2014/main" id="{1FA26D75-2F3F-5E81-4453-EC496387D1C5}"/>
              </a:ext>
            </a:extLst>
          </p:cNvPr>
          <p:cNvSpPr>
            <a:spLocks noGrp="1"/>
          </p:cNvSpPr>
          <p:nvPr>
            <p:ph type="ftr" sz="quarter" idx="11"/>
          </p:nvPr>
        </p:nvSpPr>
        <p:spPr/>
        <p:txBody>
          <a:bodyPr/>
          <a:lstStyle/>
          <a:p>
            <a:r>
              <a:rPr lang="en-US" dirty="0"/>
              <a:t>Preparing your Jurisdiction for Civil Unrest</a:t>
            </a:r>
          </a:p>
        </p:txBody>
      </p:sp>
      <p:sp>
        <p:nvSpPr>
          <p:cNvPr id="6" name="Slide Number Placeholder 5">
            <a:extLst>
              <a:ext uri="{FF2B5EF4-FFF2-40B4-BE49-F238E27FC236}">
                <a16:creationId xmlns:a16="http://schemas.microsoft.com/office/drawing/2014/main" id="{11BF3C8E-E489-D8DF-94D4-5ED05B230697}"/>
              </a:ext>
            </a:extLst>
          </p:cNvPr>
          <p:cNvSpPr>
            <a:spLocks noGrp="1"/>
          </p:cNvSpPr>
          <p:nvPr>
            <p:ph type="sldNum" sz="quarter" idx="12"/>
          </p:nvPr>
        </p:nvSpPr>
        <p:spPr/>
        <p:txBody>
          <a:bodyPr/>
          <a:lstStyle/>
          <a:p>
            <a:fld id="{B5CEABB6-07DC-46E8-9B57-56EC44A396E5}" type="slidenum">
              <a:rPr lang="en-US" smtClean="0"/>
              <a:t>30</a:t>
            </a:fld>
            <a:endParaRPr lang="en-US" dirty="0"/>
          </a:p>
        </p:txBody>
      </p:sp>
    </p:spTree>
    <p:extLst>
      <p:ext uri="{BB962C8B-B14F-4D97-AF65-F5344CB8AC3E}">
        <p14:creationId xmlns:p14="http://schemas.microsoft.com/office/powerpoint/2010/main" val="51869803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78E1B6-B46F-6E52-104E-42909B8A9E5D}"/>
              </a:ext>
            </a:extLst>
          </p:cNvPr>
          <p:cNvSpPr>
            <a:spLocks noGrp="1"/>
          </p:cNvSpPr>
          <p:nvPr>
            <p:ph type="title"/>
          </p:nvPr>
        </p:nvSpPr>
        <p:spPr/>
        <p:txBody>
          <a:bodyPr/>
          <a:lstStyle/>
          <a:p>
            <a:r>
              <a:rPr lang="en-US" dirty="0"/>
              <a:t>Buildings under construction</a:t>
            </a:r>
          </a:p>
        </p:txBody>
      </p:sp>
    </p:spTree>
    <p:extLst>
      <p:ext uri="{BB962C8B-B14F-4D97-AF65-F5344CB8AC3E}">
        <p14:creationId xmlns:p14="http://schemas.microsoft.com/office/powerpoint/2010/main" val="17839320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35E3AC-1B1A-0E92-8921-210018CEDFB8}"/>
              </a:ext>
            </a:extLst>
          </p:cNvPr>
          <p:cNvSpPr>
            <a:spLocks noGrp="1"/>
          </p:cNvSpPr>
          <p:nvPr>
            <p:ph type="title"/>
          </p:nvPr>
        </p:nvSpPr>
        <p:spPr>
          <a:xfrm>
            <a:off x="5545777" y="733655"/>
            <a:ext cx="6057959" cy="1325563"/>
          </a:xfrm>
        </p:spPr>
        <p:txBody>
          <a:bodyPr/>
          <a:lstStyle/>
          <a:p>
            <a:r>
              <a:rPr lang="en-US" dirty="0"/>
              <a:t>Security Consideration</a:t>
            </a:r>
          </a:p>
        </p:txBody>
      </p:sp>
      <p:sp>
        <p:nvSpPr>
          <p:cNvPr id="3" name="Date Placeholder 2">
            <a:extLst>
              <a:ext uri="{FF2B5EF4-FFF2-40B4-BE49-F238E27FC236}">
                <a16:creationId xmlns:a16="http://schemas.microsoft.com/office/drawing/2014/main" id="{A280F91A-2D16-3591-C610-F18FEC2045A3}"/>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A8E842C8-B200-CC52-5116-D3F9B797980D}"/>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BA7AA48C-2DC8-85B0-E118-C5D475E33C4D}"/>
              </a:ext>
            </a:extLst>
          </p:cNvPr>
          <p:cNvSpPr>
            <a:spLocks noGrp="1"/>
          </p:cNvSpPr>
          <p:nvPr>
            <p:ph type="sldNum" sz="quarter" idx="12"/>
          </p:nvPr>
        </p:nvSpPr>
        <p:spPr/>
        <p:txBody>
          <a:bodyPr/>
          <a:lstStyle/>
          <a:p>
            <a:fld id="{B5CEABB6-07DC-46E8-9B57-56EC44A396E5}" type="slidenum">
              <a:rPr lang="en-US" smtClean="0"/>
              <a:t>32</a:t>
            </a:fld>
            <a:endParaRPr lang="en-US" dirty="0"/>
          </a:p>
        </p:txBody>
      </p:sp>
      <p:sp>
        <p:nvSpPr>
          <p:cNvPr id="6" name="Text Placeholder 5">
            <a:extLst>
              <a:ext uri="{FF2B5EF4-FFF2-40B4-BE49-F238E27FC236}">
                <a16:creationId xmlns:a16="http://schemas.microsoft.com/office/drawing/2014/main" id="{8A8E6149-FB1A-21B3-2B5F-9FF4F9713D4C}"/>
              </a:ext>
            </a:extLst>
          </p:cNvPr>
          <p:cNvSpPr>
            <a:spLocks noGrp="1"/>
          </p:cNvSpPr>
          <p:nvPr>
            <p:ph type="body" sz="quarter" idx="13"/>
          </p:nvPr>
        </p:nvSpPr>
        <p:spPr>
          <a:xfrm>
            <a:off x="5545777" y="2386940"/>
            <a:ext cx="5605153" cy="3209188"/>
          </a:xfrm>
        </p:spPr>
        <p:txBody>
          <a:bodyPr/>
          <a:lstStyle/>
          <a:p>
            <a:pPr marL="285750" indent="-285750">
              <a:buFont typeface="Arial" panose="020B0604020202020204" pitchFamily="34" charset="0"/>
              <a:buChar char="•"/>
            </a:pPr>
            <a:r>
              <a:rPr lang="en-US" sz="2400" dirty="0"/>
              <a:t>Fencing</a:t>
            </a:r>
          </a:p>
          <a:p>
            <a:pPr marL="285750" indent="-285750">
              <a:buFont typeface="Arial" panose="020B0604020202020204" pitchFamily="34" charset="0"/>
              <a:buChar char="•"/>
            </a:pPr>
            <a:r>
              <a:rPr lang="en-US" sz="2400" dirty="0"/>
              <a:t>Security systems </a:t>
            </a:r>
          </a:p>
          <a:p>
            <a:pPr marL="285750" indent="-285750">
              <a:buFont typeface="Arial" panose="020B0604020202020204" pitchFamily="34" charset="0"/>
              <a:buChar char="•"/>
            </a:pPr>
            <a:r>
              <a:rPr lang="en-US" sz="2400" dirty="0"/>
              <a:t>On Site personnel</a:t>
            </a:r>
          </a:p>
          <a:p>
            <a:pPr marL="285750" indent="-285750">
              <a:buFont typeface="Arial" panose="020B0604020202020204" pitchFamily="34" charset="0"/>
              <a:buChar char="•"/>
            </a:pPr>
            <a:r>
              <a:rPr lang="en-US" sz="2400" dirty="0"/>
              <a:t>Site Assessments</a:t>
            </a:r>
          </a:p>
          <a:p>
            <a:pPr marL="285750" indent="-285750">
              <a:buFont typeface="Arial" panose="020B0604020202020204" pitchFamily="34" charset="0"/>
              <a:buChar char="•"/>
            </a:pPr>
            <a:r>
              <a:rPr lang="en-US" sz="2400" dirty="0"/>
              <a:t>Fire Safety Provisions</a:t>
            </a:r>
          </a:p>
          <a:p>
            <a:pPr marL="742950" lvl="1" indent="-285750">
              <a:buFont typeface="Arial" panose="020B0604020202020204" pitchFamily="34" charset="0"/>
              <a:buChar char="•"/>
            </a:pPr>
            <a:endParaRPr lang="en-US" dirty="0"/>
          </a:p>
        </p:txBody>
      </p:sp>
    </p:spTree>
    <p:extLst>
      <p:ext uri="{BB962C8B-B14F-4D97-AF65-F5344CB8AC3E}">
        <p14:creationId xmlns:p14="http://schemas.microsoft.com/office/powerpoint/2010/main" val="268825299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61408-49D3-0484-8EE8-4FB9AD53D000}"/>
              </a:ext>
            </a:extLst>
          </p:cNvPr>
          <p:cNvSpPr>
            <a:spLocks noGrp="1"/>
          </p:cNvSpPr>
          <p:nvPr>
            <p:ph type="title"/>
          </p:nvPr>
        </p:nvSpPr>
        <p:spPr/>
        <p:txBody>
          <a:bodyPr/>
          <a:lstStyle/>
          <a:p>
            <a:r>
              <a:rPr lang="en-US" dirty="0"/>
              <a:t>Fencing</a:t>
            </a:r>
          </a:p>
        </p:txBody>
      </p:sp>
      <p:sp>
        <p:nvSpPr>
          <p:cNvPr id="3" name="Date Placeholder 2">
            <a:extLst>
              <a:ext uri="{FF2B5EF4-FFF2-40B4-BE49-F238E27FC236}">
                <a16:creationId xmlns:a16="http://schemas.microsoft.com/office/drawing/2014/main" id="{390AD42D-DA40-3173-EF29-24102672443F}"/>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450ADAF1-77AC-777D-38F2-C5013CBCC681}"/>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B41C9F71-CED3-FD6E-61B6-19BCD3267A10}"/>
              </a:ext>
            </a:extLst>
          </p:cNvPr>
          <p:cNvSpPr>
            <a:spLocks noGrp="1"/>
          </p:cNvSpPr>
          <p:nvPr>
            <p:ph type="sldNum" sz="quarter" idx="12"/>
          </p:nvPr>
        </p:nvSpPr>
        <p:spPr/>
        <p:txBody>
          <a:bodyPr/>
          <a:lstStyle/>
          <a:p>
            <a:fld id="{B5CEABB6-07DC-46E8-9B57-56EC44A396E5}" type="slidenum">
              <a:rPr lang="en-US" smtClean="0"/>
              <a:t>33</a:t>
            </a:fld>
            <a:endParaRPr lang="en-US" dirty="0"/>
          </a:p>
        </p:txBody>
      </p:sp>
      <p:sp>
        <p:nvSpPr>
          <p:cNvPr id="6" name="Text Placeholder 5">
            <a:extLst>
              <a:ext uri="{FF2B5EF4-FFF2-40B4-BE49-F238E27FC236}">
                <a16:creationId xmlns:a16="http://schemas.microsoft.com/office/drawing/2014/main" id="{31965556-97F8-ADAA-8AD4-B8E506D85C7B}"/>
              </a:ext>
            </a:extLst>
          </p:cNvPr>
          <p:cNvSpPr>
            <a:spLocks noGrp="1"/>
          </p:cNvSpPr>
          <p:nvPr>
            <p:ph type="body" sz="quarter" idx="13"/>
          </p:nvPr>
        </p:nvSpPr>
        <p:spPr>
          <a:xfrm>
            <a:off x="838200" y="2614867"/>
            <a:ext cx="4114800" cy="2981261"/>
          </a:xfrm>
        </p:spPr>
        <p:txBody>
          <a:bodyPr>
            <a:normAutofit/>
          </a:bodyPr>
          <a:lstStyle/>
          <a:p>
            <a:pPr marL="285750" indent="-285750">
              <a:buFont typeface="Arial" panose="020B0604020202020204" pitchFamily="34" charset="0"/>
              <a:buChar char="•"/>
            </a:pPr>
            <a:r>
              <a:rPr lang="en-US" sz="2400" dirty="0"/>
              <a:t>Withstand Daily abuse</a:t>
            </a:r>
          </a:p>
          <a:p>
            <a:pPr marL="285750" indent="-285750">
              <a:buFont typeface="Arial" panose="020B0604020202020204" pitchFamily="34" charset="0"/>
              <a:buChar char="•"/>
            </a:pPr>
            <a:r>
              <a:rPr lang="en-US" sz="2400" dirty="0"/>
              <a:t>Min 6’ in height</a:t>
            </a:r>
          </a:p>
          <a:p>
            <a:pPr marL="285750" indent="-285750">
              <a:buFont typeface="Arial" panose="020B0604020202020204" pitchFamily="34" charset="0"/>
              <a:buChar char="•"/>
            </a:pPr>
            <a:r>
              <a:rPr lang="en-US" sz="2400" dirty="0"/>
              <a:t>Topped with wire</a:t>
            </a:r>
          </a:p>
          <a:p>
            <a:pPr marL="285750" indent="-285750">
              <a:buFont typeface="Arial" panose="020B0604020202020204" pitchFamily="34" charset="0"/>
              <a:buChar char="•"/>
            </a:pPr>
            <a:r>
              <a:rPr lang="en-US" sz="2400" dirty="0"/>
              <a:t>Gates should be robust</a:t>
            </a:r>
          </a:p>
          <a:p>
            <a:pPr marL="285750" indent="-285750">
              <a:buFont typeface="Arial" panose="020B0604020202020204" pitchFamily="34" charset="0"/>
              <a:buChar char="•"/>
            </a:pPr>
            <a:r>
              <a:rPr lang="en-US" sz="2400" dirty="0"/>
              <a:t>Secured</a:t>
            </a:r>
          </a:p>
          <a:p>
            <a:pPr marL="285750" indent="-285750">
              <a:buFont typeface="Arial" panose="020B0604020202020204" pitchFamily="34" charset="0"/>
              <a:buChar char="•"/>
            </a:pPr>
            <a:r>
              <a:rPr lang="en-US" sz="2400" dirty="0"/>
              <a:t>Maintained</a:t>
            </a:r>
          </a:p>
        </p:txBody>
      </p:sp>
    </p:spTree>
    <p:extLst>
      <p:ext uri="{BB962C8B-B14F-4D97-AF65-F5344CB8AC3E}">
        <p14:creationId xmlns:p14="http://schemas.microsoft.com/office/powerpoint/2010/main" val="380374947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66A57F-B21A-F2A2-E15B-354520E9C9B6}"/>
              </a:ext>
            </a:extLst>
          </p:cNvPr>
          <p:cNvSpPr>
            <a:spLocks noGrp="1"/>
          </p:cNvSpPr>
          <p:nvPr>
            <p:ph type="title"/>
          </p:nvPr>
        </p:nvSpPr>
        <p:spPr>
          <a:xfrm>
            <a:off x="5522026" y="730567"/>
            <a:ext cx="6060374" cy="1325563"/>
          </a:xfrm>
        </p:spPr>
        <p:txBody>
          <a:bodyPr/>
          <a:lstStyle/>
          <a:p>
            <a:r>
              <a:rPr lang="en-US" dirty="0"/>
              <a:t>Security Systems</a:t>
            </a:r>
          </a:p>
        </p:txBody>
      </p:sp>
      <p:sp>
        <p:nvSpPr>
          <p:cNvPr id="3" name="Date Placeholder 2">
            <a:extLst>
              <a:ext uri="{FF2B5EF4-FFF2-40B4-BE49-F238E27FC236}">
                <a16:creationId xmlns:a16="http://schemas.microsoft.com/office/drawing/2014/main" id="{4F0311A8-71CD-DF36-42DA-0CEC58FE91FA}"/>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38AA174D-34AC-2907-057D-0BC18CFA7586}"/>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4921D6E0-DE93-4B8C-6CA4-6734D8809CDF}"/>
              </a:ext>
            </a:extLst>
          </p:cNvPr>
          <p:cNvSpPr>
            <a:spLocks noGrp="1"/>
          </p:cNvSpPr>
          <p:nvPr>
            <p:ph type="sldNum" sz="quarter" idx="12"/>
          </p:nvPr>
        </p:nvSpPr>
        <p:spPr/>
        <p:txBody>
          <a:bodyPr/>
          <a:lstStyle/>
          <a:p>
            <a:fld id="{B5CEABB6-07DC-46E8-9B57-56EC44A396E5}" type="slidenum">
              <a:rPr lang="en-US" smtClean="0"/>
              <a:t>34</a:t>
            </a:fld>
            <a:endParaRPr lang="en-US" dirty="0"/>
          </a:p>
        </p:txBody>
      </p:sp>
      <p:sp>
        <p:nvSpPr>
          <p:cNvPr id="6" name="Text Placeholder 5">
            <a:extLst>
              <a:ext uri="{FF2B5EF4-FFF2-40B4-BE49-F238E27FC236}">
                <a16:creationId xmlns:a16="http://schemas.microsoft.com/office/drawing/2014/main" id="{93DCB35E-6CBB-03EF-5C50-746BF36371A0}"/>
              </a:ext>
            </a:extLst>
          </p:cNvPr>
          <p:cNvSpPr>
            <a:spLocks noGrp="1"/>
          </p:cNvSpPr>
          <p:nvPr>
            <p:ph type="body" sz="quarter" idx="13"/>
          </p:nvPr>
        </p:nvSpPr>
        <p:spPr>
          <a:xfrm>
            <a:off x="5522026" y="1947553"/>
            <a:ext cx="5415148" cy="3648575"/>
          </a:xfrm>
        </p:spPr>
        <p:txBody>
          <a:bodyPr>
            <a:normAutofit/>
          </a:bodyPr>
          <a:lstStyle/>
          <a:p>
            <a:pPr marL="285750" indent="-285750">
              <a:buFont typeface="Arial" panose="020B0604020202020204" pitchFamily="34" charset="0"/>
              <a:buChar char="•"/>
            </a:pPr>
            <a:r>
              <a:rPr lang="en-US" sz="2400" dirty="0"/>
              <a:t>Monitored alarm systems should be in place</a:t>
            </a:r>
          </a:p>
          <a:p>
            <a:pPr marL="285750" indent="-285750">
              <a:buFont typeface="Arial" panose="020B0604020202020204" pitchFamily="34" charset="0"/>
              <a:buChar char="•"/>
            </a:pPr>
            <a:r>
              <a:rPr lang="en-US" sz="2400" dirty="0"/>
              <a:t>Video monitoring</a:t>
            </a:r>
          </a:p>
          <a:p>
            <a:pPr marL="285750" indent="-285750">
              <a:buFont typeface="Arial" panose="020B0604020202020204" pitchFamily="34" charset="0"/>
              <a:buChar char="•"/>
            </a:pPr>
            <a:r>
              <a:rPr lang="en-US" sz="2400" dirty="0"/>
              <a:t>Cameras</a:t>
            </a:r>
          </a:p>
          <a:p>
            <a:pPr marL="285750" indent="-285750">
              <a:buFont typeface="Arial" panose="020B0604020202020204" pitchFamily="34" charset="0"/>
              <a:buChar char="•"/>
            </a:pPr>
            <a:r>
              <a:rPr lang="en-US" sz="2400" dirty="0"/>
              <a:t>Signage indicate its presence</a:t>
            </a:r>
          </a:p>
        </p:txBody>
      </p:sp>
    </p:spTree>
    <p:extLst>
      <p:ext uri="{BB962C8B-B14F-4D97-AF65-F5344CB8AC3E}">
        <p14:creationId xmlns:p14="http://schemas.microsoft.com/office/powerpoint/2010/main" val="132503682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C97E19-E45E-ADDB-B610-6ED08CE23BB2}"/>
              </a:ext>
            </a:extLst>
          </p:cNvPr>
          <p:cNvSpPr>
            <a:spLocks noGrp="1"/>
          </p:cNvSpPr>
          <p:nvPr>
            <p:ph type="title"/>
          </p:nvPr>
        </p:nvSpPr>
        <p:spPr/>
        <p:txBody>
          <a:bodyPr/>
          <a:lstStyle/>
          <a:p>
            <a:r>
              <a:rPr lang="en-US" dirty="0"/>
              <a:t>Security Personnel</a:t>
            </a:r>
          </a:p>
        </p:txBody>
      </p:sp>
      <p:sp>
        <p:nvSpPr>
          <p:cNvPr id="3" name="Content Placeholder 2">
            <a:extLst>
              <a:ext uri="{FF2B5EF4-FFF2-40B4-BE49-F238E27FC236}">
                <a16:creationId xmlns:a16="http://schemas.microsoft.com/office/drawing/2014/main" id="{98887072-0892-ECA9-77FE-EC25E4F43D38}"/>
              </a:ext>
            </a:extLst>
          </p:cNvPr>
          <p:cNvSpPr>
            <a:spLocks noGrp="1"/>
          </p:cNvSpPr>
          <p:nvPr>
            <p:ph idx="1"/>
          </p:nvPr>
        </p:nvSpPr>
        <p:spPr/>
        <p:txBody>
          <a:bodyPr>
            <a:normAutofit lnSpcReduction="10000"/>
          </a:bodyPr>
          <a:lstStyle/>
          <a:p>
            <a:r>
              <a:rPr lang="en-US" dirty="0"/>
              <a:t>Fire Watch</a:t>
            </a:r>
          </a:p>
          <a:p>
            <a:r>
              <a:rPr lang="en-US" dirty="0"/>
              <a:t>Security Patrol</a:t>
            </a:r>
          </a:p>
          <a:p>
            <a:r>
              <a:rPr lang="en-US" dirty="0"/>
              <a:t>Notification of Authorities</a:t>
            </a:r>
          </a:p>
          <a:p>
            <a:r>
              <a:rPr lang="en-US" dirty="0"/>
              <a:t>Plans should include triggers</a:t>
            </a:r>
          </a:p>
          <a:p>
            <a:pPr lvl="1"/>
            <a:r>
              <a:rPr lang="en-US" dirty="0"/>
              <a:t>When to evacuate</a:t>
            </a:r>
          </a:p>
          <a:p>
            <a:pPr lvl="1"/>
            <a:r>
              <a:rPr lang="en-US" dirty="0"/>
              <a:t>Safe evacuation routes</a:t>
            </a:r>
          </a:p>
          <a:p>
            <a:pPr lvl="1"/>
            <a:r>
              <a:rPr lang="en-US" dirty="0"/>
              <a:t>Shelter or protect in place strategies</a:t>
            </a:r>
          </a:p>
          <a:p>
            <a:pPr marL="0" indent="0">
              <a:buNone/>
            </a:pPr>
            <a:endParaRPr lang="en-US" dirty="0"/>
          </a:p>
          <a:p>
            <a:r>
              <a:rPr lang="en-US" dirty="0"/>
              <a:t>Note: Recommendation to avoid direct confrontation with violent demonstrators</a:t>
            </a:r>
          </a:p>
        </p:txBody>
      </p:sp>
      <p:sp>
        <p:nvSpPr>
          <p:cNvPr id="4" name="Date Placeholder 3">
            <a:extLst>
              <a:ext uri="{FF2B5EF4-FFF2-40B4-BE49-F238E27FC236}">
                <a16:creationId xmlns:a16="http://schemas.microsoft.com/office/drawing/2014/main" id="{565452A6-0109-2178-8F7F-8A7D39D15256}"/>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4557C4BD-F1A0-6962-90D7-440F26A59684}"/>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3856EE07-2702-5B3A-DDD0-F457A1BB719D}"/>
              </a:ext>
            </a:extLst>
          </p:cNvPr>
          <p:cNvSpPr>
            <a:spLocks noGrp="1"/>
          </p:cNvSpPr>
          <p:nvPr>
            <p:ph type="sldNum" sz="quarter" idx="12"/>
          </p:nvPr>
        </p:nvSpPr>
        <p:spPr/>
        <p:txBody>
          <a:bodyPr/>
          <a:lstStyle/>
          <a:p>
            <a:fld id="{B5CEABB6-07DC-46E8-9B57-56EC44A396E5}" type="slidenum">
              <a:rPr lang="en-US" smtClean="0"/>
              <a:t>35</a:t>
            </a:fld>
            <a:endParaRPr lang="en-US" dirty="0"/>
          </a:p>
        </p:txBody>
      </p:sp>
    </p:spTree>
    <p:extLst>
      <p:ext uri="{BB962C8B-B14F-4D97-AF65-F5344CB8AC3E}">
        <p14:creationId xmlns:p14="http://schemas.microsoft.com/office/powerpoint/2010/main" val="271587818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34A87A-B5C4-006E-AD11-0413DF1765B6}"/>
              </a:ext>
            </a:extLst>
          </p:cNvPr>
          <p:cNvSpPr>
            <a:spLocks noGrp="1"/>
          </p:cNvSpPr>
          <p:nvPr>
            <p:ph type="title"/>
          </p:nvPr>
        </p:nvSpPr>
        <p:spPr/>
        <p:txBody>
          <a:bodyPr/>
          <a:lstStyle/>
          <a:p>
            <a:r>
              <a:rPr lang="en-US" dirty="0"/>
              <a:t>Site Assessment</a:t>
            </a:r>
          </a:p>
        </p:txBody>
      </p:sp>
      <p:sp>
        <p:nvSpPr>
          <p:cNvPr id="3" name="Footer Placeholder 2">
            <a:extLst>
              <a:ext uri="{FF2B5EF4-FFF2-40B4-BE49-F238E27FC236}">
                <a16:creationId xmlns:a16="http://schemas.microsoft.com/office/drawing/2014/main" id="{516CE5C7-C0DB-BC1C-A747-0A883DABBF85}"/>
              </a:ext>
            </a:extLst>
          </p:cNvPr>
          <p:cNvSpPr>
            <a:spLocks noGrp="1"/>
          </p:cNvSpPr>
          <p:nvPr>
            <p:ph type="ftr" sz="quarter" idx="10"/>
          </p:nvPr>
        </p:nvSpPr>
        <p:spPr/>
        <p:txBody>
          <a:bodyPr/>
          <a:lstStyle/>
          <a:p>
            <a:r>
              <a:rPr lang="en-ZA" dirty="0"/>
              <a:t>Preparing your Jurisdiction for Civil Unrest</a:t>
            </a:r>
          </a:p>
        </p:txBody>
      </p:sp>
      <p:sp>
        <p:nvSpPr>
          <p:cNvPr id="4" name="Slide Number Placeholder 3">
            <a:extLst>
              <a:ext uri="{FF2B5EF4-FFF2-40B4-BE49-F238E27FC236}">
                <a16:creationId xmlns:a16="http://schemas.microsoft.com/office/drawing/2014/main" id="{3F3B1210-18D4-BC7F-1099-235B268E9C5A}"/>
              </a:ext>
            </a:extLst>
          </p:cNvPr>
          <p:cNvSpPr>
            <a:spLocks noGrp="1"/>
          </p:cNvSpPr>
          <p:nvPr>
            <p:ph type="sldNum" sz="quarter" idx="11"/>
          </p:nvPr>
        </p:nvSpPr>
        <p:spPr/>
        <p:txBody>
          <a:bodyPr/>
          <a:lstStyle/>
          <a:p>
            <a:fld id="{19B51A1E-902D-48AF-9020-955120F399B6}" type="slidenum">
              <a:rPr lang="en-ZA" smtClean="0"/>
              <a:pPr/>
              <a:t>36</a:t>
            </a:fld>
            <a:endParaRPr lang="en-ZA" dirty="0"/>
          </a:p>
        </p:txBody>
      </p:sp>
      <p:sp>
        <p:nvSpPr>
          <p:cNvPr id="5" name="Text Placeholder 4">
            <a:extLst>
              <a:ext uri="{FF2B5EF4-FFF2-40B4-BE49-F238E27FC236}">
                <a16:creationId xmlns:a16="http://schemas.microsoft.com/office/drawing/2014/main" id="{06159F9D-A3B4-3304-5076-2B813430D652}"/>
              </a:ext>
            </a:extLst>
          </p:cNvPr>
          <p:cNvSpPr>
            <a:spLocks noGrp="1"/>
          </p:cNvSpPr>
          <p:nvPr>
            <p:ph type="body" sz="quarter" idx="30"/>
          </p:nvPr>
        </p:nvSpPr>
        <p:spPr>
          <a:xfrm>
            <a:off x="1677987" y="1579418"/>
            <a:ext cx="2743200" cy="2101933"/>
          </a:xfrm>
        </p:spPr>
        <p:txBody>
          <a:bodyPr/>
          <a:lstStyle/>
          <a:p>
            <a:r>
              <a:rPr lang="en-US" dirty="0"/>
              <a:t>Secure tools and loose equipment</a:t>
            </a:r>
          </a:p>
        </p:txBody>
      </p:sp>
      <p:sp>
        <p:nvSpPr>
          <p:cNvPr id="6" name="Text Placeholder 5">
            <a:extLst>
              <a:ext uri="{FF2B5EF4-FFF2-40B4-BE49-F238E27FC236}">
                <a16:creationId xmlns:a16="http://schemas.microsoft.com/office/drawing/2014/main" id="{65CB15F3-33C8-5E4C-677B-C49C98111614}"/>
              </a:ext>
            </a:extLst>
          </p:cNvPr>
          <p:cNvSpPr>
            <a:spLocks noGrp="1"/>
          </p:cNvSpPr>
          <p:nvPr>
            <p:ph type="body" sz="quarter" idx="31"/>
          </p:nvPr>
        </p:nvSpPr>
        <p:spPr>
          <a:xfrm>
            <a:off x="4721351" y="1579418"/>
            <a:ext cx="2743199" cy="2101933"/>
          </a:xfrm>
        </p:spPr>
        <p:txBody>
          <a:bodyPr/>
          <a:lstStyle/>
          <a:p>
            <a:r>
              <a:rPr lang="en-US" dirty="0"/>
              <a:t>Remove heavy equipment from the site</a:t>
            </a:r>
          </a:p>
        </p:txBody>
      </p:sp>
      <p:sp>
        <p:nvSpPr>
          <p:cNvPr id="7" name="Text Placeholder 6">
            <a:extLst>
              <a:ext uri="{FF2B5EF4-FFF2-40B4-BE49-F238E27FC236}">
                <a16:creationId xmlns:a16="http://schemas.microsoft.com/office/drawing/2014/main" id="{EFB84710-8909-DE7B-C7FD-D18424B7B254}"/>
              </a:ext>
            </a:extLst>
          </p:cNvPr>
          <p:cNvSpPr>
            <a:spLocks noGrp="1"/>
          </p:cNvSpPr>
          <p:nvPr>
            <p:ph type="body" sz="quarter" idx="33"/>
          </p:nvPr>
        </p:nvSpPr>
        <p:spPr>
          <a:xfrm>
            <a:off x="7775575" y="1579418"/>
            <a:ext cx="2959719" cy="2101933"/>
          </a:xfrm>
        </p:spPr>
        <p:txBody>
          <a:bodyPr/>
          <a:lstStyle/>
          <a:p>
            <a:r>
              <a:rPr lang="en-US" dirty="0"/>
              <a:t>Loose building materials(bricks and lumber) should be removed.  </a:t>
            </a:r>
          </a:p>
        </p:txBody>
      </p:sp>
      <p:sp>
        <p:nvSpPr>
          <p:cNvPr id="8" name="Text Placeholder 7">
            <a:extLst>
              <a:ext uri="{FF2B5EF4-FFF2-40B4-BE49-F238E27FC236}">
                <a16:creationId xmlns:a16="http://schemas.microsoft.com/office/drawing/2014/main" id="{8140827C-48FF-F3CE-ED7B-66E845C9EE20}"/>
              </a:ext>
            </a:extLst>
          </p:cNvPr>
          <p:cNvSpPr>
            <a:spLocks noGrp="1"/>
          </p:cNvSpPr>
          <p:nvPr>
            <p:ph type="body" sz="quarter" idx="12"/>
          </p:nvPr>
        </p:nvSpPr>
        <p:spPr/>
        <p:txBody>
          <a:bodyPr>
            <a:noAutofit/>
          </a:bodyPr>
          <a:lstStyle/>
          <a:p>
            <a:r>
              <a:rPr lang="en-US" sz="1600" b="1" dirty="0"/>
              <a:t>Roofing torches, plumber’s torches and any other tools that could be used to easily ignite combustible materials should be removed</a:t>
            </a:r>
          </a:p>
        </p:txBody>
      </p:sp>
      <p:sp>
        <p:nvSpPr>
          <p:cNvPr id="9" name="Text Placeholder 8">
            <a:extLst>
              <a:ext uri="{FF2B5EF4-FFF2-40B4-BE49-F238E27FC236}">
                <a16:creationId xmlns:a16="http://schemas.microsoft.com/office/drawing/2014/main" id="{CE388E96-02E2-7F34-AECF-2BFF527C9302}"/>
              </a:ext>
            </a:extLst>
          </p:cNvPr>
          <p:cNvSpPr>
            <a:spLocks noGrp="1"/>
          </p:cNvSpPr>
          <p:nvPr>
            <p:ph type="body" sz="quarter" idx="13"/>
          </p:nvPr>
        </p:nvSpPr>
        <p:spPr/>
        <p:txBody>
          <a:bodyPr>
            <a:normAutofit/>
          </a:bodyPr>
          <a:lstStyle/>
          <a:p>
            <a:r>
              <a:rPr lang="en-US" sz="1600" b="1" dirty="0"/>
              <a:t>Maintain a constant water supply to the site.</a:t>
            </a:r>
          </a:p>
        </p:txBody>
      </p:sp>
      <p:sp>
        <p:nvSpPr>
          <p:cNvPr id="10" name="Text Placeholder 9">
            <a:extLst>
              <a:ext uri="{FF2B5EF4-FFF2-40B4-BE49-F238E27FC236}">
                <a16:creationId xmlns:a16="http://schemas.microsoft.com/office/drawing/2014/main" id="{EDA3CDBE-B0C3-50E3-D5E8-7220629166D3}"/>
              </a:ext>
            </a:extLst>
          </p:cNvPr>
          <p:cNvSpPr>
            <a:spLocks noGrp="1"/>
          </p:cNvSpPr>
          <p:nvPr>
            <p:ph type="body" sz="quarter" idx="35"/>
          </p:nvPr>
        </p:nvSpPr>
        <p:spPr/>
        <p:txBody>
          <a:bodyPr/>
          <a:lstStyle/>
          <a:p>
            <a:r>
              <a:rPr lang="en-US" sz="1600" b="1" dirty="0"/>
              <a:t>If fuel is stored on site, it should be removed or moved to a safe location.</a:t>
            </a:r>
          </a:p>
        </p:txBody>
      </p:sp>
      <p:sp>
        <p:nvSpPr>
          <p:cNvPr id="11" name="Date Placeholder 10">
            <a:extLst>
              <a:ext uri="{FF2B5EF4-FFF2-40B4-BE49-F238E27FC236}">
                <a16:creationId xmlns:a16="http://schemas.microsoft.com/office/drawing/2014/main" id="{170BB703-E2D7-F091-3C3D-D9C61064D9BB}"/>
              </a:ext>
            </a:extLst>
          </p:cNvPr>
          <p:cNvSpPr>
            <a:spLocks noGrp="1"/>
          </p:cNvSpPr>
          <p:nvPr>
            <p:ph type="dt" sz="half" idx="38"/>
          </p:nvPr>
        </p:nvSpPr>
        <p:spPr/>
        <p:txBody>
          <a:bodyPr/>
          <a:lstStyle/>
          <a:p>
            <a:r>
              <a:rPr lang="en-US" dirty="0"/>
              <a:t>12/31/22</a:t>
            </a:r>
          </a:p>
        </p:txBody>
      </p:sp>
    </p:spTree>
    <p:extLst>
      <p:ext uri="{BB962C8B-B14F-4D97-AF65-F5344CB8AC3E}">
        <p14:creationId xmlns:p14="http://schemas.microsoft.com/office/powerpoint/2010/main" val="287010978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F911AB-5805-1500-285D-F93D17112D33}"/>
              </a:ext>
            </a:extLst>
          </p:cNvPr>
          <p:cNvSpPr>
            <a:spLocks noGrp="1"/>
          </p:cNvSpPr>
          <p:nvPr>
            <p:ph type="title"/>
          </p:nvPr>
        </p:nvSpPr>
        <p:spPr/>
        <p:txBody>
          <a:bodyPr/>
          <a:lstStyle/>
          <a:p>
            <a:r>
              <a:rPr lang="en-US" dirty="0"/>
              <a:t>Additional Resource</a:t>
            </a:r>
          </a:p>
        </p:txBody>
      </p:sp>
      <p:sp>
        <p:nvSpPr>
          <p:cNvPr id="3" name="Date Placeholder 2">
            <a:extLst>
              <a:ext uri="{FF2B5EF4-FFF2-40B4-BE49-F238E27FC236}">
                <a16:creationId xmlns:a16="http://schemas.microsoft.com/office/drawing/2014/main" id="{7A440A29-BC3C-6177-34E4-DFE9FCF40ECA}"/>
              </a:ext>
            </a:extLst>
          </p:cNvPr>
          <p:cNvSpPr>
            <a:spLocks noGrp="1"/>
          </p:cNvSpPr>
          <p:nvPr>
            <p:ph type="dt" sz="half" idx="10"/>
          </p:nvPr>
        </p:nvSpPr>
        <p:spPr/>
        <p:txBody>
          <a:bodyPr/>
          <a:lstStyle/>
          <a:p>
            <a:r>
              <a:rPr lang="en-US"/>
              <a:t>7/1/20XX</a:t>
            </a:r>
            <a:endParaRPr lang="en-US" dirty="0"/>
          </a:p>
        </p:txBody>
      </p:sp>
      <p:sp>
        <p:nvSpPr>
          <p:cNvPr id="4" name="Slide Number Placeholder 3">
            <a:extLst>
              <a:ext uri="{FF2B5EF4-FFF2-40B4-BE49-F238E27FC236}">
                <a16:creationId xmlns:a16="http://schemas.microsoft.com/office/drawing/2014/main" id="{B234C409-FD70-BF7F-C19F-94261813B46E}"/>
              </a:ext>
            </a:extLst>
          </p:cNvPr>
          <p:cNvSpPr>
            <a:spLocks noGrp="1"/>
          </p:cNvSpPr>
          <p:nvPr>
            <p:ph type="sldNum" sz="quarter" idx="12"/>
          </p:nvPr>
        </p:nvSpPr>
        <p:spPr/>
        <p:txBody>
          <a:bodyPr/>
          <a:lstStyle/>
          <a:p>
            <a:fld id="{B5CEABB6-07DC-46E8-9B57-56EC44A396E5}" type="slidenum">
              <a:rPr lang="en-US" smtClean="0"/>
              <a:pPr/>
              <a:t>37</a:t>
            </a:fld>
            <a:endParaRPr lang="en-US" dirty="0"/>
          </a:p>
        </p:txBody>
      </p:sp>
      <p:sp>
        <p:nvSpPr>
          <p:cNvPr id="10" name="Text Placeholder 9">
            <a:extLst>
              <a:ext uri="{FF2B5EF4-FFF2-40B4-BE49-F238E27FC236}">
                <a16:creationId xmlns:a16="http://schemas.microsoft.com/office/drawing/2014/main" id="{B7C73748-D62B-02C0-7DFA-8BEFA5495D1C}"/>
              </a:ext>
            </a:extLst>
          </p:cNvPr>
          <p:cNvSpPr>
            <a:spLocks noGrp="1"/>
          </p:cNvSpPr>
          <p:nvPr>
            <p:ph type="body" sz="quarter" idx="19"/>
          </p:nvPr>
        </p:nvSpPr>
        <p:spPr>
          <a:xfrm>
            <a:off x="6311403" y="2125096"/>
            <a:ext cx="4114800" cy="934469"/>
          </a:xfrm>
        </p:spPr>
        <p:txBody>
          <a:bodyPr/>
          <a:lstStyle/>
          <a:p>
            <a:r>
              <a:rPr lang="en-US" b="1" dirty="0"/>
              <a:t>Bridging the Gap: Construction Site Fire Safety</a:t>
            </a:r>
          </a:p>
        </p:txBody>
      </p:sp>
      <p:sp>
        <p:nvSpPr>
          <p:cNvPr id="11" name="Text Placeholder 10">
            <a:extLst>
              <a:ext uri="{FF2B5EF4-FFF2-40B4-BE49-F238E27FC236}">
                <a16:creationId xmlns:a16="http://schemas.microsoft.com/office/drawing/2014/main" id="{C405C7CC-9BEF-4A05-AAF1-C57B47D07127}"/>
              </a:ext>
            </a:extLst>
          </p:cNvPr>
          <p:cNvSpPr>
            <a:spLocks noGrp="1"/>
          </p:cNvSpPr>
          <p:nvPr>
            <p:ph type="body" sz="quarter" idx="20"/>
          </p:nvPr>
        </p:nvSpPr>
        <p:spPr>
          <a:xfrm>
            <a:off x="6311403" y="3201035"/>
            <a:ext cx="4114800" cy="822960"/>
          </a:xfrm>
        </p:spPr>
        <p:txBody>
          <a:bodyPr>
            <a:normAutofit/>
          </a:bodyPr>
          <a:lstStyle/>
          <a:p>
            <a:r>
              <a:rPr lang="en-US" sz="1600" dirty="0"/>
              <a:t>https://www.firemarshals.org</a:t>
            </a:r>
          </a:p>
        </p:txBody>
      </p:sp>
      <p:sp>
        <p:nvSpPr>
          <p:cNvPr id="13" name="Footer Placeholder 12">
            <a:extLst>
              <a:ext uri="{FF2B5EF4-FFF2-40B4-BE49-F238E27FC236}">
                <a16:creationId xmlns:a16="http://schemas.microsoft.com/office/drawing/2014/main" id="{445C0BF7-E39B-D4D8-884C-8619F3E9F38E}"/>
              </a:ext>
            </a:extLst>
          </p:cNvPr>
          <p:cNvSpPr>
            <a:spLocks noGrp="1"/>
          </p:cNvSpPr>
          <p:nvPr>
            <p:ph type="ftr" sz="quarter" idx="11"/>
          </p:nvPr>
        </p:nvSpPr>
        <p:spPr/>
        <p:txBody>
          <a:bodyPr/>
          <a:lstStyle/>
          <a:p>
            <a:r>
              <a:rPr lang="en-US"/>
              <a:t>Pitch deck title</a:t>
            </a:r>
            <a:endParaRPr lang="en-US" dirty="0"/>
          </a:p>
        </p:txBody>
      </p:sp>
      <p:pic>
        <p:nvPicPr>
          <p:cNvPr id="14" name="Picture 13">
            <a:extLst>
              <a:ext uri="{FF2B5EF4-FFF2-40B4-BE49-F238E27FC236}">
                <a16:creationId xmlns:a16="http://schemas.microsoft.com/office/drawing/2014/main" id="{3D6C94DA-6360-4D3F-965B-668383CB06A4}"/>
              </a:ext>
            </a:extLst>
          </p:cNvPr>
          <p:cNvPicPr>
            <a:picLocks noChangeAspect="1"/>
          </p:cNvPicPr>
          <p:nvPr/>
        </p:nvPicPr>
        <p:blipFill>
          <a:blip r:embed="rId3"/>
          <a:stretch>
            <a:fillRect/>
          </a:stretch>
        </p:blipFill>
        <p:spPr>
          <a:xfrm>
            <a:off x="1062019" y="1402341"/>
            <a:ext cx="3569358" cy="4053318"/>
          </a:xfrm>
          <a:prstGeom prst="rect">
            <a:avLst/>
          </a:prstGeom>
        </p:spPr>
      </p:pic>
    </p:spTree>
    <p:extLst>
      <p:ext uri="{BB962C8B-B14F-4D97-AF65-F5344CB8AC3E}">
        <p14:creationId xmlns:p14="http://schemas.microsoft.com/office/powerpoint/2010/main" val="67151037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D249F6-1396-D06F-8E65-2CECB6C50A9D}"/>
              </a:ext>
            </a:extLst>
          </p:cNvPr>
          <p:cNvSpPr>
            <a:spLocks noGrp="1"/>
          </p:cNvSpPr>
          <p:nvPr>
            <p:ph type="title"/>
          </p:nvPr>
        </p:nvSpPr>
        <p:spPr/>
        <p:txBody>
          <a:bodyPr/>
          <a:lstStyle/>
          <a:p>
            <a:r>
              <a:rPr lang="en-US" dirty="0"/>
              <a:t>When an Event Appears Imminent</a:t>
            </a:r>
          </a:p>
        </p:txBody>
      </p:sp>
    </p:spTree>
    <p:extLst>
      <p:ext uri="{BB962C8B-B14F-4D97-AF65-F5344CB8AC3E}">
        <p14:creationId xmlns:p14="http://schemas.microsoft.com/office/powerpoint/2010/main" val="237122681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536565-8742-C723-B6CA-7E6313CD055F}"/>
              </a:ext>
            </a:extLst>
          </p:cNvPr>
          <p:cNvSpPr>
            <a:spLocks noGrp="1"/>
          </p:cNvSpPr>
          <p:nvPr>
            <p:ph type="title"/>
          </p:nvPr>
        </p:nvSpPr>
        <p:spPr/>
        <p:txBody>
          <a:bodyPr/>
          <a:lstStyle/>
          <a:p>
            <a:r>
              <a:rPr lang="en-US" dirty="0"/>
              <a:t>Know What you can do</a:t>
            </a:r>
          </a:p>
        </p:txBody>
      </p:sp>
      <p:sp>
        <p:nvSpPr>
          <p:cNvPr id="3" name="Date Placeholder 2">
            <a:extLst>
              <a:ext uri="{FF2B5EF4-FFF2-40B4-BE49-F238E27FC236}">
                <a16:creationId xmlns:a16="http://schemas.microsoft.com/office/drawing/2014/main" id="{58C7E975-4D44-8F07-F982-EDEBA86DA8B8}"/>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CF932598-9C3D-B2A0-ABE7-B210903FD95E}"/>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C84138F6-3C00-84F0-8A05-13CE9F7F9FAA}"/>
              </a:ext>
            </a:extLst>
          </p:cNvPr>
          <p:cNvSpPr>
            <a:spLocks noGrp="1"/>
          </p:cNvSpPr>
          <p:nvPr>
            <p:ph type="sldNum" sz="quarter" idx="12"/>
          </p:nvPr>
        </p:nvSpPr>
        <p:spPr/>
        <p:txBody>
          <a:bodyPr/>
          <a:lstStyle/>
          <a:p>
            <a:fld id="{B5CEABB6-07DC-46E8-9B57-56EC44A396E5}" type="slidenum">
              <a:rPr lang="en-US" smtClean="0"/>
              <a:t>39</a:t>
            </a:fld>
            <a:endParaRPr lang="en-US" dirty="0"/>
          </a:p>
        </p:txBody>
      </p:sp>
      <p:sp>
        <p:nvSpPr>
          <p:cNvPr id="7" name="Text Placeholder 6">
            <a:extLst>
              <a:ext uri="{FF2B5EF4-FFF2-40B4-BE49-F238E27FC236}">
                <a16:creationId xmlns:a16="http://schemas.microsoft.com/office/drawing/2014/main" id="{AE9BF0A0-4B42-4C00-8866-F0D76FB508A8}"/>
              </a:ext>
            </a:extLst>
          </p:cNvPr>
          <p:cNvSpPr>
            <a:spLocks noGrp="1"/>
          </p:cNvSpPr>
          <p:nvPr>
            <p:ph type="body" sz="quarter" idx="14"/>
          </p:nvPr>
        </p:nvSpPr>
        <p:spPr>
          <a:xfrm>
            <a:off x="841248" y="1692430"/>
            <a:ext cx="7769352" cy="3568339"/>
          </a:xfrm>
        </p:spPr>
        <p:txBody>
          <a:bodyPr/>
          <a:lstStyle/>
          <a:p>
            <a:pPr marL="285750" indent="-285750">
              <a:buFont typeface="Arial" panose="020B0604020202020204" pitchFamily="34" charset="0"/>
              <a:buChar char="•"/>
            </a:pPr>
            <a:r>
              <a:rPr lang="en-US" sz="2400" b="1" dirty="0"/>
              <a:t>Laws</a:t>
            </a:r>
          </a:p>
          <a:p>
            <a:pPr marL="285750" indent="-285750">
              <a:buFont typeface="Arial" panose="020B0604020202020204" pitchFamily="34" charset="0"/>
              <a:buChar char="•"/>
            </a:pPr>
            <a:r>
              <a:rPr lang="en-US" sz="2400" b="1" dirty="0"/>
              <a:t>Rules</a:t>
            </a:r>
          </a:p>
          <a:p>
            <a:pPr marL="285750" indent="-285750">
              <a:buFont typeface="Arial" panose="020B0604020202020204" pitchFamily="34" charset="0"/>
              <a:buChar char="•"/>
            </a:pPr>
            <a:r>
              <a:rPr lang="en-US" sz="2400" b="1" dirty="0"/>
              <a:t>Statutes</a:t>
            </a:r>
          </a:p>
          <a:p>
            <a:pPr marL="285750" indent="-285750">
              <a:buFont typeface="Arial" panose="020B0604020202020204" pitchFamily="34" charset="0"/>
              <a:buChar char="•"/>
            </a:pPr>
            <a:r>
              <a:rPr lang="en-US" sz="2400" b="1" dirty="0"/>
              <a:t>Ordinances</a:t>
            </a:r>
          </a:p>
          <a:p>
            <a:pPr marL="285750" indent="-285750">
              <a:buFont typeface="Arial" panose="020B0604020202020204" pitchFamily="34" charset="0"/>
              <a:buChar char="•"/>
            </a:pPr>
            <a:r>
              <a:rPr lang="en-US" sz="2400" b="1" dirty="0"/>
              <a:t>Codes </a:t>
            </a:r>
          </a:p>
          <a:p>
            <a:pPr marL="285750" indent="-285750">
              <a:buFont typeface="Arial" panose="020B0604020202020204" pitchFamily="34" charset="0"/>
              <a:buChar char="•"/>
            </a:pPr>
            <a:r>
              <a:rPr lang="en-US" sz="2400" b="1" dirty="0"/>
              <a:t>Standards</a:t>
            </a:r>
          </a:p>
          <a:p>
            <a:pPr marL="285750" indent="-285750">
              <a:buFont typeface="Arial" panose="020B0604020202020204" pitchFamily="34" charset="0"/>
              <a:buChar char="•"/>
            </a:pPr>
            <a:r>
              <a:rPr lang="en-US" sz="2400" b="1" dirty="0"/>
              <a:t>Emergency Orders</a:t>
            </a:r>
          </a:p>
          <a:p>
            <a:endParaRPr lang="en-US" dirty="0"/>
          </a:p>
        </p:txBody>
      </p:sp>
    </p:spTree>
    <p:extLst>
      <p:ext uri="{BB962C8B-B14F-4D97-AF65-F5344CB8AC3E}">
        <p14:creationId xmlns:p14="http://schemas.microsoft.com/office/powerpoint/2010/main" val="35796396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6016893" y="365125"/>
            <a:ext cx="5669280" cy="1325563"/>
          </a:xfrm>
        </p:spPr>
        <p:txBody>
          <a:bodyPr>
            <a:normAutofit/>
          </a:bodyPr>
          <a:lstStyle/>
          <a:p>
            <a:r>
              <a:rPr lang="en-US" dirty="0"/>
              <a:t>Introduction</a:t>
            </a:r>
          </a:p>
        </p:txBody>
      </p:sp>
      <p:sp>
        <p:nvSpPr>
          <p:cNvPr id="6" name="Text Placeholder 5">
            <a:extLst>
              <a:ext uri="{FF2B5EF4-FFF2-40B4-BE49-F238E27FC236}">
                <a16:creationId xmlns:a16="http://schemas.microsoft.com/office/drawing/2014/main" id="{D8E6824E-0D47-49EA-8EE0-CE2D88B71C95}"/>
              </a:ext>
            </a:extLst>
          </p:cNvPr>
          <p:cNvSpPr>
            <a:spLocks noGrp="1"/>
          </p:cNvSpPr>
          <p:nvPr>
            <p:ph type="body" sz="quarter" idx="14"/>
          </p:nvPr>
        </p:nvSpPr>
        <p:spPr>
          <a:xfrm>
            <a:off x="6015158" y="1691640"/>
            <a:ext cx="5669280" cy="365760"/>
          </a:xfrm>
        </p:spPr>
        <p:txBody>
          <a:bodyPr>
            <a:noAutofit/>
          </a:bodyPr>
          <a:lstStyle/>
          <a:p>
            <a:r>
              <a:rPr lang="en-US" dirty="0"/>
              <a:t>Guidance Document</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5158" y="2103120"/>
            <a:ext cx="5669280" cy="795528"/>
          </a:xfrm>
        </p:spPr>
        <p:txBody>
          <a:bodyPr vert="horz" lIns="91440" tIns="45720" rIns="91440" bIns="45720" rtlCol="0" anchor="t">
            <a:normAutofit/>
          </a:bodyPr>
          <a:lstStyle/>
          <a:p>
            <a:pPr marL="285750" indent="-285750">
              <a:buFont typeface="Arial" panose="020B0604020202020204" pitchFamily="34" charset="0"/>
              <a:buChar char="•"/>
            </a:pPr>
            <a:r>
              <a:rPr lang="en-US" sz="1800" dirty="0"/>
              <a:t>Prevention perspective</a:t>
            </a:r>
          </a:p>
        </p:txBody>
      </p:sp>
      <p:sp>
        <p:nvSpPr>
          <p:cNvPr id="8" name="Text Placeholder 7">
            <a:extLst>
              <a:ext uri="{FF2B5EF4-FFF2-40B4-BE49-F238E27FC236}">
                <a16:creationId xmlns:a16="http://schemas.microsoft.com/office/drawing/2014/main" id="{627E3C21-87F8-4497-8569-36A5D95EC8B5}"/>
              </a:ext>
            </a:extLst>
          </p:cNvPr>
          <p:cNvSpPr>
            <a:spLocks noGrp="1"/>
          </p:cNvSpPr>
          <p:nvPr>
            <p:ph type="body" sz="quarter" idx="16"/>
          </p:nvPr>
        </p:nvSpPr>
        <p:spPr>
          <a:xfrm>
            <a:off x="6023174" y="2898648"/>
            <a:ext cx="5669280" cy="365760"/>
          </a:xfrm>
        </p:spPr>
        <p:txBody>
          <a:bodyPr>
            <a:noAutofit/>
          </a:bodyPr>
          <a:lstStyle/>
          <a:p>
            <a:r>
              <a:rPr lang="en-US" dirty="0"/>
              <a:t>Two types of discussion</a:t>
            </a:r>
          </a:p>
        </p:txBody>
      </p:sp>
      <p:sp>
        <p:nvSpPr>
          <p:cNvPr id="7" name="Text Placeholder 6">
            <a:extLst>
              <a:ext uri="{FF2B5EF4-FFF2-40B4-BE49-F238E27FC236}">
                <a16:creationId xmlns:a16="http://schemas.microsoft.com/office/drawing/2014/main" id="{3D14621F-E216-481D-9308-97B0F79B6DAA}"/>
              </a:ext>
            </a:extLst>
          </p:cNvPr>
          <p:cNvSpPr>
            <a:spLocks noGrp="1"/>
          </p:cNvSpPr>
          <p:nvPr>
            <p:ph type="body" sz="quarter" idx="15"/>
          </p:nvPr>
        </p:nvSpPr>
        <p:spPr>
          <a:xfrm>
            <a:off x="6023174" y="3319272"/>
            <a:ext cx="5669280" cy="1417320"/>
          </a:xfrm>
        </p:spPr>
        <p:txBody>
          <a:bodyPr>
            <a:normAutofit/>
          </a:bodyPr>
          <a:lstStyle/>
          <a:p>
            <a:pPr marL="285750" indent="-285750">
              <a:buFont typeface="Arial" panose="020B0604020202020204" pitchFamily="34" charset="0"/>
              <a:buChar char="•"/>
            </a:pPr>
            <a:r>
              <a:rPr lang="en-US" sz="1800" dirty="0"/>
              <a:t>Regulatory</a:t>
            </a:r>
          </a:p>
          <a:p>
            <a:pPr marL="285750" indent="-285750">
              <a:buFont typeface="Arial" panose="020B0604020202020204" pitchFamily="34" charset="0"/>
              <a:buChar char="•"/>
            </a:pPr>
            <a:r>
              <a:rPr lang="en-US" sz="1800" dirty="0"/>
              <a:t>Best Practices</a:t>
            </a:r>
          </a:p>
          <a:p>
            <a:pPr marL="285750" indent="-285750">
              <a:buFont typeface="Arial" panose="020B0604020202020204" pitchFamily="34" charset="0"/>
              <a:buChar char="•"/>
            </a:pPr>
            <a:endParaRPr lang="en-US" dirty="0"/>
          </a:p>
        </p:txBody>
      </p:sp>
      <p:sp>
        <p:nvSpPr>
          <p:cNvPr id="12" name="Text Placeholder 11">
            <a:extLst>
              <a:ext uri="{FF2B5EF4-FFF2-40B4-BE49-F238E27FC236}">
                <a16:creationId xmlns:a16="http://schemas.microsoft.com/office/drawing/2014/main" id="{C06C2114-7A69-43E0-801C-F0779B58AF15}"/>
              </a:ext>
            </a:extLst>
          </p:cNvPr>
          <p:cNvSpPr>
            <a:spLocks noGrp="1"/>
          </p:cNvSpPr>
          <p:nvPr>
            <p:ph type="body" sz="quarter" idx="20"/>
          </p:nvPr>
        </p:nvSpPr>
        <p:spPr>
          <a:xfrm>
            <a:off x="6025896" y="4800600"/>
            <a:ext cx="5669280" cy="365760"/>
          </a:xfrm>
        </p:spPr>
        <p:txBody>
          <a:bodyPr>
            <a:noAutofit/>
          </a:bodyPr>
          <a:lstStyle/>
          <a:p>
            <a:r>
              <a:rPr lang="en-US" dirty="0"/>
              <a:t>Additional References</a:t>
            </a:r>
          </a:p>
        </p:txBody>
      </p:sp>
      <p:sp>
        <p:nvSpPr>
          <p:cNvPr id="11" name="Text Placeholder 10">
            <a:extLst>
              <a:ext uri="{FF2B5EF4-FFF2-40B4-BE49-F238E27FC236}">
                <a16:creationId xmlns:a16="http://schemas.microsoft.com/office/drawing/2014/main" id="{1018725B-A88C-41E8-8D6A-44DF7A9F132D}"/>
              </a:ext>
            </a:extLst>
          </p:cNvPr>
          <p:cNvSpPr>
            <a:spLocks noGrp="1"/>
          </p:cNvSpPr>
          <p:nvPr>
            <p:ph type="body" sz="quarter" idx="19"/>
          </p:nvPr>
        </p:nvSpPr>
        <p:spPr>
          <a:xfrm>
            <a:off x="6025896" y="5230368"/>
            <a:ext cx="5669280" cy="640080"/>
          </a:xfrm>
        </p:spPr>
        <p:txBody>
          <a:bodyPr>
            <a:normAutofit/>
          </a:bodyPr>
          <a:lstStyle/>
          <a:p>
            <a:pPr marL="285750" indent="-285750">
              <a:buFont typeface="Arial" panose="020B0604020202020204" pitchFamily="34" charset="0"/>
              <a:buChar char="•"/>
            </a:pPr>
            <a:r>
              <a:rPr lang="en-US" sz="1800" dirty="0"/>
              <a:t>Several other references are available</a:t>
            </a:r>
          </a:p>
        </p:txBody>
      </p:sp>
      <p:sp>
        <p:nvSpPr>
          <p:cNvPr id="71" name="Date Placeholder 70">
            <a:extLst>
              <a:ext uri="{FF2B5EF4-FFF2-40B4-BE49-F238E27FC236}">
                <a16:creationId xmlns:a16="http://schemas.microsoft.com/office/drawing/2014/main" id="{7363D8F0-2EF2-4A27-857F-6DF970D5393C}"/>
              </a:ext>
            </a:extLst>
          </p:cNvPr>
          <p:cNvSpPr>
            <a:spLocks noGrp="1"/>
          </p:cNvSpPr>
          <p:nvPr>
            <p:ph type="dt" sz="half" idx="10"/>
          </p:nvPr>
        </p:nvSpPr>
        <p:spPr>
          <a:xfrm>
            <a:off x="838200" y="6356350"/>
            <a:ext cx="2743200" cy="365125"/>
          </a:xfrm>
        </p:spPr>
        <p:txBody>
          <a:bodyPr/>
          <a:lstStyle/>
          <a:p>
            <a:r>
              <a:rPr lang="en-US" dirty="0"/>
              <a:t>12/31/2022</a:t>
            </a:r>
          </a:p>
        </p:txBody>
      </p:sp>
      <p:sp>
        <p:nvSpPr>
          <p:cNvPr id="5" name="Footer Placeholder 4">
            <a:extLst>
              <a:ext uri="{FF2B5EF4-FFF2-40B4-BE49-F238E27FC236}">
                <a16:creationId xmlns:a16="http://schemas.microsoft.com/office/drawing/2014/main" id="{20F9FDD5-17DD-4E86-859F-12FD2CEFA8FE}"/>
              </a:ext>
            </a:extLst>
          </p:cNvPr>
          <p:cNvSpPr>
            <a:spLocks noGrp="1"/>
          </p:cNvSpPr>
          <p:nvPr>
            <p:ph type="ftr" sz="quarter" idx="11"/>
          </p:nvPr>
        </p:nvSpPr>
        <p:spPr>
          <a:xfrm>
            <a:off x="6025896" y="6356350"/>
            <a:ext cx="3017520" cy="365125"/>
          </a:xfrm>
        </p:spPr>
        <p:txBody>
          <a:bodyPr/>
          <a:lstStyle/>
          <a:p>
            <a:r>
              <a:rPr lang="en-US" dirty="0"/>
              <a:t>Preparing your Jurisdiction for Civil Unrest</a:t>
            </a:r>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pPr/>
              <a:t>4</a:t>
            </a:fld>
            <a:endParaRPr lang="en-US" dirty="0"/>
          </a:p>
        </p:txBody>
      </p:sp>
    </p:spTree>
    <p:extLst>
      <p:ext uri="{BB962C8B-B14F-4D97-AF65-F5344CB8AC3E}">
        <p14:creationId xmlns:p14="http://schemas.microsoft.com/office/powerpoint/2010/main" val="177512490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9EE891-F740-76F4-95A9-698E191A8BCB}"/>
              </a:ext>
            </a:extLst>
          </p:cNvPr>
          <p:cNvSpPr>
            <a:spLocks noGrp="1"/>
          </p:cNvSpPr>
          <p:nvPr>
            <p:ph type="title"/>
          </p:nvPr>
        </p:nvSpPr>
        <p:spPr/>
        <p:txBody>
          <a:bodyPr/>
          <a:lstStyle/>
          <a:p>
            <a:r>
              <a:rPr lang="en-US" dirty="0"/>
              <a:t>Fire Codes</a:t>
            </a:r>
          </a:p>
        </p:txBody>
      </p:sp>
      <p:sp>
        <p:nvSpPr>
          <p:cNvPr id="3" name="Date Placeholder 2">
            <a:extLst>
              <a:ext uri="{FF2B5EF4-FFF2-40B4-BE49-F238E27FC236}">
                <a16:creationId xmlns:a16="http://schemas.microsoft.com/office/drawing/2014/main" id="{AB8A4B1F-489E-9AAA-1546-1559DF18F1BC}"/>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ED0327E7-E452-4FC0-45B8-4D482839B21B}"/>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48B90C6B-A017-F0A6-57EF-05DBB8499F7D}"/>
              </a:ext>
            </a:extLst>
          </p:cNvPr>
          <p:cNvSpPr>
            <a:spLocks noGrp="1"/>
          </p:cNvSpPr>
          <p:nvPr>
            <p:ph type="sldNum" sz="quarter" idx="12"/>
          </p:nvPr>
        </p:nvSpPr>
        <p:spPr/>
        <p:txBody>
          <a:bodyPr/>
          <a:lstStyle/>
          <a:p>
            <a:fld id="{B5CEABB6-07DC-46E8-9B57-56EC44A396E5}" type="slidenum">
              <a:rPr lang="en-US" smtClean="0"/>
              <a:t>40</a:t>
            </a:fld>
            <a:endParaRPr lang="en-US" dirty="0"/>
          </a:p>
        </p:txBody>
      </p:sp>
      <p:sp>
        <p:nvSpPr>
          <p:cNvPr id="6" name="Text Placeholder 5">
            <a:extLst>
              <a:ext uri="{FF2B5EF4-FFF2-40B4-BE49-F238E27FC236}">
                <a16:creationId xmlns:a16="http://schemas.microsoft.com/office/drawing/2014/main" id="{ECAFF86F-DB9C-A66E-1C0B-708A349622C8}"/>
              </a:ext>
            </a:extLst>
          </p:cNvPr>
          <p:cNvSpPr>
            <a:spLocks noGrp="1"/>
          </p:cNvSpPr>
          <p:nvPr>
            <p:ph type="body" sz="quarter" idx="13"/>
          </p:nvPr>
        </p:nvSpPr>
        <p:spPr>
          <a:xfrm>
            <a:off x="841247" y="2101501"/>
            <a:ext cx="7769351" cy="1188720"/>
          </a:xfrm>
        </p:spPr>
        <p:txBody>
          <a:bodyPr/>
          <a:lstStyle/>
          <a:p>
            <a:pPr marL="285750" indent="-285750">
              <a:buFont typeface="Arial" panose="020B0604020202020204" pitchFamily="34" charset="0"/>
              <a:buChar char="•"/>
            </a:pPr>
            <a:r>
              <a:rPr lang="en-US" b="1" dirty="0"/>
              <a:t>102.9Matters not provided for</a:t>
            </a:r>
          </a:p>
          <a:p>
            <a:pPr marL="742950" lvl="1" indent="-285750">
              <a:buFont typeface="Arial" panose="020B0604020202020204" pitchFamily="34" charset="0"/>
              <a:buChar char="•"/>
            </a:pPr>
            <a:r>
              <a:rPr lang="en-US" b="1" dirty="0"/>
              <a:t>Requirements essential for public safety….shall be determined by the fire code official</a:t>
            </a:r>
          </a:p>
          <a:p>
            <a:endParaRPr lang="en-US" dirty="0"/>
          </a:p>
        </p:txBody>
      </p:sp>
      <p:sp>
        <p:nvSpPr>
          <p:cNvPr id="7" name="Text Placeholder 6">
            <a:extLst>
              <a:ext uri="{FF2B5EF4-FFF2-40B4-BE49-F238E27FC236}">
                <a16:creationId xmlns:a16="http://schemas.microsoft.com/office/drawing/2014/main" id="{A0AEA70A-1688-6339-AD19-5947D0591402}"/>
              </a:ext>
            </a:extLst>
          </p:cNvPr>
          <p:cNvSpPr>
            <a:spLocks noGrp="1"/>
          </p:cNvSpPr>
          <p:nvPr>
            <p:ph type="body" sz="quarter" idx="14"/>
          </p:nvPr>
        </p:nvSpPr>
        <p:spPr>
          <a:xfrm>
            <a:off x="841248" y="1692431"/>
            <a:ext cx="7769352" cy="365760"/>
          </a:xfrm>
        </p:spPr>
        <p:txBody>
          <a:bodyPr/>
          <a:lstStyle/>
          <a:p>
            <a:r>
              <a:rPr lang="en-US" b="1" dirty="0"/>
              <a:t>IFC 102.9 </a:t>
            </a:r>
          </a:p>
        </p:txBody>
      </p:sp>
      <p:sp>
        <p:nvSpPr>
          <p:cNvPr id="8" name="Text Placeholder 7">
            <a:extLst>
              <a:ext uri="{FF2B5EF4-FFF2-40B4-BE49-F238E27FC236}">
                <a16:creationId xmlns:a16="http://schemas.microsoft.com/office/drawing/2014/main" id="{F9543801-6BAB-C9E7-BFC3-2129D779DA46}"/>
              </a:ext>
            </a:extLst>
          </p:cNvPr>
          <p:cNvSpPr>
            <a:spLocks noGrp="1"/>
          </p:cNvSpPr>
          <p:nvPr>
            <p:ph type="body" sz="quarter" idx="15"/>
          </p:nvPr>
        </p:nvSpPr>
        <p:spPr>
          <a:xfrm>
            <a:off x="849264" y="3827739"/>
            <a:ext cx="7761334" cy="1188720"/>
          </a:xfrm>
        </p:spPr>
        <p:txBody>
          <a:bodyPr/>
          <a:lstStyle/>
          <a:p>
            <a:pPr marL="285750" indent="-285750">
              <a:buFont typeface="Arial" panose="020B0604020202020204" pitchFamily="34" charset="0"/>
              <a:buChar char="•"/>
            </a:pPr>
            <a:r>
              <a:rPr lang="en-US" b="1" dirty="0"/>
              <a:t>Where there are practical difficulties involved in carrying out the provisions of this code, the fire code official shall have the authority to grant modifications for individual cases……..</a:t>
            </a:r>
          </a:p>
        </p:txBody>
      </p:sp>
      <p:sp>
        <p:nvSpPr>
          <p:cNvPr id="9" name="Text Placeholder 8">
            <a:extLst>
              <a:ext uri="{FF2B5EF4-FFF2-40B4-BE49-F238E27FC236}">
                <a16:creationId xmlns:a16="http://schemas.microsoft.com/office/drawing/2014/main" id="{ECA149C2-6D35-4AA8-D214-66F94984E0DB}"/>
              </a:ext>
            </a:extLst>
          </p:cNvPr>
          <p:cNvSpPr>
            <a:spLocks noGrp="1"/>
          </p:cNvSpPr>
          <p:nvPr>
            <p:ph type="body" sz="quarter" idx="16"/>
          </p:nvPr>
        </p:nvSpPr>
        <p:spPr>
          <a:xfrm>
            <a:off x="849264" y="3418669"/>
            <a:ext cx="7761334" cy="365760"/>
          </a:xfrm>
        </p:spPr>
        <p:txBody>
          <a:bodyPr/>
          <a:lstStyle/>
          <a:p>
            <a:r>
              <a:rPr lang="en-US" b="1" dirty="0"/>
              <a:t>[A] 104.9Modifications.</a:t>
            </a:r>
          </a:p>
        </p:txBody>
      </p:sp>
      <p:sp>
        <p:nvSpPr>
          <p:cNvPr id="14" name="Text Placeholder 13">
            <a:extLst>
              <a:ext uri="{FF2B5EF4-FFF2-40B4-BE49-F238E27FC236}">
                <a16:creationId xmlns:a16="http://schemas.microsoft.com/office/drawing/2014/main" id="{0480CED2-F5AF-75D9-06CE-ABC562594726}"/>
              </a:ext>
            </a:extLst>
          </p:cNvPr>
          <p:cNvSpPr>
            <a:spLocks noGrp="1"/>
          </p:cNvSpPr>
          <p:nvPr>
            <p:ph type="body" sz="quarter" idx="21"/>
          </p:nvPr>
        </p:nvSpPr>
        <p:spPr>
          <a:xfrm>
            <a:off x="869311" y="5532210"/>
            <a:ext cx="7741285" cy="822960"/>
          </a:xfrm>
        </p:spPr>
        <p:txBody>
          <a:bodyPr/>
          <a:lstStyle/>
          <a:p>
            <a:r>
              <a:rPr lang="en-US" b="1" dirty="0"/>
              <a:t>The provisions of this code are not intended to prevent the installation of any material or to prohibit any design or method of construction not specifically prescribed by this code……..</a:t>
            </a:r>
          </a:p>
        </p:txBody>
      </p:sp>
      <p:sp>
        <p:nvSpPr>
          <p:cNvPr id="15" name="Text Placeholder 14">
            <a:extLst>
              <a:ext uri="{FF2B5EF4-FFF2-40B4-BE49-F238E27FC236}">
                <a16:creationId xmlns:a16="http://schemas.microsoft.com/office/drawing/2014/main" id="{B2431485-7ED9-6A84-70D9-911BA883ADF7}"/>
              </a:ext>
            </a:extLst>
          </p:cNvPr>
          <p:cNvSpPr>
            <a:spLocks noGrp="1"/>
          </p:cNvSpPr>
          <p:nvPr>
            <p:ph type="body" sz="quarter" idx="22"/>
          </p:nvPr>
        </p:nvSpPr>
        <p:spPr>
          <a:xfrm>
            <a:off x="869311" y="4786078"/>
            <a:ext cx="7741286" cy="744952"/>
          </a:xfrm>
        </p:spPr>
        <p:txBody>
          <a:bodyPr/>
          <a:lstStyle/>
          <a:p>
            <a:r>
              <a:rPr lang="en-US" b="1" dirty="0"/>
              <a:t>104.10 Alternative materials, design and methods of construction and equipment.</a:t>
            </a:r>
          </a:p>
        </p:txBody>
      </p:sp>
    </p:spTree>
    <p:extLst>
      <p:ext uri="{BB962C8B-B14F-4D97-AF65-F5344CB8AC3E}">
        <p14:creationId xmlns:p14="http://schemas.microsoft.com/office/powerpoint/2010/main" val="89941623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2B3C61-C429-D183-9872-EB9E264AC971}"/>
              </a:ext>
            </a:extLst>
          </p:cNvPr>
          <p:cNvSpPr>
            <a:spLocks noGrp="1"/>
          </p:cNvSpPr>
          <p:nvPr>
            <p:ph type="title"/>
          </p:nvPr>
        </p:nvSpPr>
        <p:spPr>
          <a:xfrm>
            <a:off x="838200" y="599090"/>
            <a:ext cx="4719452" cy="1325563"/>
          </a:xfrm>
        </p:spPr>
        <p:txBody>
          <a:bodyPr/>
          <a:lstStyle/>
          <a:p>
            <a:r>
              <a:rPr lang="en-US" dirty="0"/>
              <a:t>Outside the box</a:t>
            </a:r>
          </a:p>
        </p:txBody>
      </p:sp>
      <p:sp>
        <p:nvSpPr>
          <p:cNvPr id="3" name="Date Placeholder 2">
            <a:extLst>
              <a:ext uri="{FF2B5EF4-FFF2-40B4-BE49-F238E27FC236}">
                <a16:creationId xmlns:a16="http://schemas.microsoft.com/office/drawing/2014/main" id="{FE487112-2785-5D6C-EC1B-FD0AEE0F5396}"/>
              </a:ext>
            </a:extLst>
          </p:cNvPr>
          <p:cNvSpPr>
            <a:spLocks noGrp="1"/>
          </p:cNvSpPr>
          <p:nvPr>
            <p:ph type="dt" sz="half" idx="10"/>
          </p:nvPr>
        </p:nvSpPr>
        <p:spPr/>
        <p:txBody>
          <a:bodyPr/>
          <a:lstStyle/>
          <a:p>
            <a:r>
              <a:rPr lang="en-US" dirty="0"/>
              <a:t>12/23/22</a:t>
            </a:r>
          </a:p>
        </p:txBody>
      </p:sp>
      <p:sp>
        <p:nvSpPr>
          <p:cNvPr id="4" name="Footer Placeholder 3">
            <a:extLst>
              <a:ext uri="{FF2B5EF4-FFF2-40B4-BE49-F238E27FC236}">
                <a16:creationId xmlns:a16="http://schemas.microsoft.com/office/drawing/2014/main" id="{CB313FA6-009B-87A2-F2E6-F9384BBBB6A7}"/>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871F2437-97AA-8241-3A1E-5D27A34D02D7}"/>
              </a:ext>
            </a:extLst>
          </p:cNvPr>
          <p:cNvSpPr>
            <a:spLocks noGrp="1"/>
          </p:cNvSpPr>
          <p:nvPr>
            <p:ph type="sldNum" sz="quarter" idx="12"/>
          </p:nvPr>
        </p:nvSpPr>
        <p:spPr/>
        <p:txBody>
          <a:bodyPr/>
          <a:lstStyle/>
          <a:p>
            <a:fld id="{B5CEABB6-07DC-46E8-9B57-56EC44A396E5}" type="slidenum">
              <a:rPr lang="en-US" smtClean="0"/>
              <a:t>41</a:t>
            </a:fld>
            <a:endParaRPr lang="en-US" dirty="0"/>
          </a:p>
        </p:txBody>
      </p:sp>
      <p:sp>
        <p:nvSpPr>
          <p:cNvPr id="6" name="Text Placeholder 5">
            <a:extLst>
              <a:ext uri="{FF2B5EF4-FFF2-40B4-BE49-F238E27FC236}">
                <a16:creationId xmlns:a16="http://schemas.microsoft.com/office/drawing/2014/main" id="{1CEA86B1-6BF8-EB16-DF6C-2808732951DD}"/>
              </a:ext>
            </a:extLst>
          </p:cNvPr>
          <p:cNvSpPr>
            <a:spLocks noGrp="1"/>
          </p:cNvSpPr>
          <p:nvPr>
            <p:ph type="body" sz="quarter" idx="13"/>
          </p:nvPr>
        </p:nvSpPr>
        <p:spPr>
          <a:xfrm>
            <a:off x="838199" y="1721224"/>
            <a:ext cx="4553197" cy="4287690"/>
          </a:xfrm>
        </p:spPr>
        <p:txBody>
          <a:bodyPr>
            <a:normAutofit/>
          </a:bodyPr>
          <a:lstStyle/>
          <a:p>
            <a:pPr marL="285750" indent="-285750">
              <a:buFont typeface="Arial" panose="020B0604020202020204" pitchFamily="34" charset="0"/>
              <a:buChar char="•"/>
            </a:pPr>
            <a:r>
              <a:rPr lang="en-US" sz="1600" b="1" dirty="0"/>
              <a:t>These code provisions may be utilized to allow enhanced security due to an impending event</a:t>
            </a:r>
          </a:p>
          <a:p>
            <a:pPr marL="285750" indent="-285750">
              <a:buFont typeface="Arial" panose="020B0604020202020204" pitchFamily="34" charset="0"/>
              <a:buChar char="•"/>
            </a:pPr>
            <a:r>
              <a:rPr lang="en-US" sz="1600" b="1" dirty="0"/>
              <a:t>They don’t require the code official to accept any condition that is found objectionable</a:t>
            </a:r>
          </a:p>
          <a:p>
            <a:pPr marL="285750" indent="-285750">
              <a:buFont typeface="Arial" panose="020B0604020202020204" pitchFamily="34" charset="0"/>
              <a:buChar char="•"/>
            </a:pPr>
            <a:r>
              <a:rPr lang="en-US" sz="1600" b="1" dirty="0"/>
              <a:t>Owners may have safe solutions that may not be in strict compliance</a:t>
            </a:r>
          </a:p>
          <a:p>
            <a:pPr marL="285750" indent="-285750">
              <a:buFont typeface="Arial" panose="020B0604020202020204" pitchFamily="34" charset="0"/>
              <a:buChar char="•"/>
            </a:pPr>
            <a:r>
              <a:rPr lang="en-US" sz="1600" b="1" dirty="0"/>
              <a:t>Document, document, document</a:t>
            </a:r>
          </a:p>
          <a:p>
            <a:pPr marL="285750" indent="-285750">
              <a:buFont typeface="Arial" panose="020B0604020202020204" pitchFamily="34" charset="0"/>
              <a:buChar char="•"/>
            </a:pPr>
            <a:r>
              <a:rPr lang="en-US" sz="1600" b="1" dirty="0"/>
              <a:t>Develop statutes and ordinances in advance that grant authority during civil unrest</a:t>
            </a:r>
          </a:p>
        </p:txBody>
      </p:sp>
    </p:spTree>
    <p:extLst>
      <p:ext uri="{BB962C8B-B14F-4D97-AF65-F5344CB8AC3E}">
        <p14:creationId xmlns:p14="http://schemas.microsoft.com/office/powerpoint/2010/main" val="243908182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D24D1F-CD49-6847-3939-9142B4F2836B}"/>
              </a:ext>
            </a:extLst>
          </p:cNvPr>
          <p:cNvSpPr>
            <a:spLocks noGrp="1"/>
          </p:cNvSpPr>
          <p:nvPr>
            <p:ph type="title"/>
          </p:nvPr>
        </p:nvSpPr>
        <p:spPr>
          <a:xfrm>
            <a:off x="5666074" y="717195"/>
            <a:ext cx="6129739" cy="1325563"/>
          </a:xfrm>
        </p:spPr>
        <p:txBody>
          <a:bodyPr/>
          <a:lstStyle/>
          <a:p>
            <a:r>
              <a:rPr lang="en-US" dirty="0"/>
              <a:t>Working with Law enforcement</a:t>
            </a:r>
          </a:p>
        </p:txBody>
      </p:sp>
      <p:sp>
        <p:nvSpPr>
          <p:cNvPr id="3" name="Date Placeholder 2">
            <a:extLst>
              <a:ext uri="{FF2B5EF4-FFF2-40B4-BE49-F238E27FC236}">
                <a16:creationId xmlns:a16="http://schemas.microsoft.com/office/drawing/2014/main" id="{C8B3D144-326B-73DC-6F46-2F97C5BA0625}"/>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C4658885-ED75-44CB-C51C-CAD366C68AD8}"/>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14BBC8F5-A53B-AD12-3BA2-E9378F4D8DAC}"/>
              </a:ext>
            </a:extLst>
          </p:cNvPr>
          <p:cNvSpPr>
            <a:spLocks noGrp="1"/>
          </p:cNvSpPr>
          <p:nvPr>
            <p:ph type="sldNum" sz="quarter" idx="12"/>
          </p:nvPr>
        </p:nvSpPr>
        <p:spPr/>
        <p:txBody>
          <a:bodyPr/>
          <a:lstStyle/>
          <a:p>
            <a:fld id="{B5CEABB6-07DC-46E8-9B57-56EC44A396E5}" type="slidenum">
              <a:rPr lang="en-US" smtClean="0"/>
              <a:t>42</a:t>
            </a:fld>
            <a:endParaRPr lang="en-US" dirty="0"/>
          </a:p>
        </p:txBody>
      </p:sp>
      <p:sp>
        <p:nvSpPr>
          <p:cNvPr id="6" name="Text Placeholder 5">
            <a:extLst>
              <a:ext uri="{FF2B5EF4-FFF2-40B4-BE49-F238E27FC236}">
                <a16:creationId xmlns:a16="http://schemas.microsoft.com/office/drawing/2014/main" id="{69DAD183-F248-8524-158C-E91ECF1127DD}"/>
              </a:ext>
            </a:extLst>
          </p:cNvPr>
          <p:cNvSpPr>
            <a:spLocks noGrp="1"/>
          </p:cNvSpPr>
          <p:nvPr>
            <p:ph type="body" sz="quarter" idx="13"/>
          </p:nvPr>
        </p:nvSpPr>
        <p:spPr>
          <a:xfrm>
            <a:off x="5666073" y="2042757"/>
            <a:ext cx="5037785" cy="3236173"/>
          </a:xfrm>
        </p:spPr>
        <p:txBody>
          <a:bodyPr>
            <a:normAutofit/>
          </a:bodyPr>
          <a:lstStyle/>
          <a:p>
            <a:pPr marL="285750" indent="-285750">
              <a:buFont typeface="Arial" panose="020B0604020202020204" pitchFamily="34" charset="0"/>
              <a:buChar char="•"/>
            </a:pPr>
            <a:r>
              <a:rPr lang="en-US" sz="2000" b="1" dirty="0"/>
              <a:t>Prior to and during the event</a:t>
            </a:r>
          </a:p>
          <a:p>
            <a:pPr marL="285750" indent="-285750">
              <a:buFont typeface="Arial" panose="020B0604020202020204" pitchFamily="34" charset="0"/>
              <a:buChar char="•"/>
            </a:pPr>
            <a:r>
              <a:rPr lang="en-US" sz="2000" b="1" dirty="0"/>
              <a:t>Information gathering</a:t>
            </a:r>
          </a:p>
          <a:p>
            <a:pPr marL="742950" lvl="1" indent="-285750">
              <a:buFont typeface="Arial" panose="020B0604020202020204" pitchFamily="34" charset="0"/>
              <a:buChar char="•"/>
            </a:pPr>
            <a:r>
              <a:rPr lang="en-US" sz="2000" b="1" dirty="0"/>
              <a:t>Social media</a:t>
            </a:r>
          </a:p>
          <a:p>
            <a:pPr marL="742950" lvl="1" indent="-285750">
              <a:buFont typeface="Arial" panose="020B0604020202020204" pitchFamily="34" charset="0"/>
              <a:buChar char="•"/>
            </a:pPr>
            <a:r>
              <a:rPr lang="en-US" sz="2000" b="1" dirty="0"/>
              <a:t>Other Sources</a:t>
            </a:r>
          </a:p>
          <a:p>
            <a:pPr marL="285750" indent="-285750">
              <a:buFont typeface="Arial" panose="020B0604020202020204" pitchFamily="34" charset="0"/>
              <a:buChar char="•"/>
            </a:pPr>
            <a:r>
              <a:rPr lang="en-US" sz="2000" b="1" dirty="0"/>
              <a:t>Fusion Centers</a:t>
            </a:r>
          </a:p>
          <a:p>
            <a:pPr marL="285750" indent="-285750">
              <a:buFont typeface="Arial" panose="020B0604020202020204" pitchFamily="34" charset="0"/>
              <a:buChar char="•"/>
            </a:pPr>
            <a:r>
              <a:rPr lang="en-US" sz="2000" b="1" dirty="0"/>
              <a:t>Can guide area of Greatest risk</a:t>
            </a:r>
          </a:p>
        </p:txBody>
      </p:sp>
    </p:spTree>
    <p:extLst>
      <p:ext uri="{BB962C8B-B14F-4D97-AF65-F5344CB8AC3E}">
        <p14:creationId xmlns:p14="http://schemas.microsoft.com/office/powerpoint/2010/main" val="310457972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9C603-3FA2-CA0D-E0CA-AF495BACF2F9}"/>
              </a:ext>
            </a:extLst>
          </p:cNvPr>
          <p:cNvSpPr>
            <a:spLocks noGrp="1"/>
          </p:cNvSpPr>
          <p:nvPr>
            <p:ph type="title"/>
          </p:nvPr>
        </p:nvSpPr>
        <p:spPr/>
        <p:txBody>
          <a:bodyPr/>
          <a:lstStyle/>
          <a:p>
            <a:r>
              <a:rPr lang="en-US" dirty="0"/>
              <a:t>Work the Plan</a:t>
            </a:r>
          </a:p>
        </p:txBody>
      </p:sp>
      <p:sp>
        <p:nvSpPr>
          <p:cNvPr id="3" name="Date Placeholder 2">
            <a:extLst>
              <a:ext uri="{FF2B5EF4-FFF2-40B4-BE49-F238E27FC236}">
                <a16:creationId xmlns:a16="http://schemas.microsoft.com/office/drawing/2014/main" id="{7BD4FCDA-7333-1E7E-8FA6-22F8B139B445}"/>
              </a:ext>
            </a:extLst>
          </p:cNvPr>
          <p:cNvSpPr>
            <a:spLocks noGrp="1"/>
          </p:cNvSpPr>
          <p:nvPr>
            <p:ph type="dt" sz="half" idx="10"/>
          </p:nvPr>
        </p:nvSpPr>
        <p:spPr/>
        <p:txBody>
          <a:bodyPr/>
          <a:lstStyle/>
          <a:p>
            <a:r>
              <a:rPr lang="en-US" dirty="0"/>
              <a:t>12/31/22</a:t>
            </a:r>
          </a:p>
        </p:txBody>
      </p:sp>
      <p:sp>
        <p:nvSpPr>
          <p:cNvPr id="4" name="Text Placeholder 3">
            <a:extLst>
              <a:ext uri="{FF2B5EF4-FFF2-40B4-BE49-F238E27FC236}">
                <a16:creationId xmlns:a16="http://schemas.microsoft.com/office/drawing/2014/main" id="{AC65C597-9C10-FD37-064D-10C71D4434B6}"/>
              </a:ext>
            </a:extLst>
          </p:cNvPr>
          <p:cNvSpPr>
            <a:spLocks noGrp="1"/>
          </p:cNvSpPr>
          <p:nvPr>
            <p:ph type="body" sz="quarter" idx="13"/>
          </p:nvPr>
        </p:nvSpPr>
        <p:spPr>
          <a:xfrm>
            <a:off x="6015158" y="2103120"/>
            <a:ext cx="5669280" cy="896112"/>
          </a:xfrm>
        </p:spPr>
        <p:txBody>
          <a:bodyPr>
            <a:normAutofit/>
          </a:bodyPr>
          <a:lstStyle/>
          <a:p>
            <a:pPr marL="285750" indent="-285750">
              <a:buFont typeface="Arial" panose="020B0604020202020204" pitchFamily="34" charset="0"/>
              <a:buChar char="•"/>
            </a:pPr>
            <a:r>
              <a:rPr lang="en-US" sz="1600" b="1" dirty="0"/>
              <a:t>Large events</a:t>
            </a:r>
          </a:p>
          <a:p>
            <a:pPr marL="285750" indent="-285750">
              <a:buFont typeface="Arial" panose="020B0604020202020204" pitchFamily="34" charset="0"/>
              <a:buChar char="•"/>
            </a:pPr>
            <a:r>
              <a:rPr lang="en-US" sz="1600" b="1" dirty="0"/>
              <a:t>Potential for violence</a:t>
            </a:r>
          </a:p>
          <a:p>
            <a:pPr marL="285750" indent="-285750">
              <a:buFont typeface="Arial" panose="020B0604020202020204" pitchFamily="34" charset="0"/>
              <a:buChar char="•"/>
            </a:pPr>
            <a:r>
              <a:rPr lang="en-US" sz="1600" b="1" dirty="0"/>
              <a:t>Controversial issues</a:t>
            </a:r>
          </a:p>
        </p:txBody>
      </p:sp>
      <p:sp>
        <p:nvSpPr>
          <p:cNvPr id="5" name="Text Placeholder 4">
            <a:extLst>
              <a:ext uri="{FF2B5EF4-FFF2-40B4-BE49-F238E27FC236}">
                <a16:creationId xmlns:a16="http://schemas.microsoft.com/office/drawing/2014/main" id="{3CFAFE27-8F22-BFD5-949D-D849561D7C59}"/>
              </a:ext>
            </a:extLst>
          </p:cNvPr>
          <p:cNvSpPr>
            <a:spLocks noGrp="1"/>
          </p:cNvSpPr>
          <p:nvPr>
            <p:ph type="body" sz="quarter" idx="14"/>
          </p:nvPr>
        </p:nvSpPr>
        <p:spPr/>
        <p:txBody>
          <a:bodyPr/>
          <a:lstStyle/>
          <a:p>
            <a:r>
              <a:rPr lang="en-US" sz="2000" dirty="0"/>
              <a:t>Activate your communication system </a:t>
            </a:r>
          </a:p>
        </p:txBody>
      </p:sp>
      <p:sp>
        <p:nvSpPr>
          <p:cNvPr id="8" name="Text Placeholder 7">
            <a:extLst>
              <a:ext uri="{FF2B5EF4-FFF2-40B4-BE49-F238E27FC236}">
                <a16:creationId xmlns:a16="http://schemas.microsoft.com/office/drawing/2014/main" id="{75863C58-A54B-7389-4847-09FF9B97432C}"/>
              </a:ext>
            </a:extLst>
          </p:cNvPr>
          <p:cNvSpPr>
            <a:spLocks noGrp="1"/>
          </p:cNvSpPr>
          <p:nvPr>
            <p:ph type="body" sz="quarter" idx="17"/>
          </p:nvPr>
        </p:nvSpPr>
        <p:spPr>
          <a:xfrm>
            <a:off x="6024437" y="3492055"/>
            <a:ext cx="5669280" cy="1821837"/>
          </a:xfrm>
        </p:spPr>
        <p:txBody>
          <a:bodyPr>
            <a:normAutofit/>
          </a:bodyPr>
          <a:lstStyle/>
          <a:p>
            <a:pPr marL="285750" indent="-285750">
              <a:buFont typeface="Arial" panose="020B0604020202020204" pitchFamily="34" charset="0"/>
              <a:buChar char="•"/>
            </a:pPr>
            <a:r>
              <a:rPr lang="en-US" sz="1600" b="1" dirty="0"/>
              <a:t>What's the potential</a:t>
            </a:r>
          </a:p>
          <a:p>
            <a:pPr marL="285750" indent="-285750">
              <a:buFont typeface="Arial" panose="020B0604020202020204" pitchFamily="34" charset="0"/>
              <a:buChar char="•"/>
            </a:pPr>
            <a:r>
              <a:rPr lang="en-US" sz="1600" b="1" dirty="0"/>
              <a:t>What areas may be impacted</a:t>
            </a:r>
          </a:p>
          <a:p>
            <a:pPr marL="285750" indent="-285750">
              <a:buFont typeface="Arial" panose="020B0604020202020204" pitchFamily="34" charset="0"/>
              <a:buChar char="•"/>
            </a:pPr>
            <a:r>
              <a:rPr lang="en-US" sz="1600" b="1" dirty="0"/>
              <a:t>Timelines</a:t>
            </a:r>
          </a:p>
          <a:p>
            <a:pPr marL="285750" indent="-285750">
              <a:buFont typeface="Arial" panose="020B0604020202020204" pitchFamily="34" charset="0"/>
              <a:buChar char="•"/>
            </a:pPr>
            <a:r>
              <a:rPr lang="en-US" sz="1600" b="1" dirty="0"/>
              <a:t>Follow their plan</a:t>
            </a:r>
          </a:p>
          <a:p>
            <a:pPr marL="285750" indent="-285750">
              <a:buFont typeface="Arial" panose="020B0604020202020204" pitchFamily="34" charset="0"/>
              <a:buChar char="•"/>
            </a:pPr>
            <a:r>
              <a:rPr lang="en-US" sz="1600" b="1" dirty="0"/>
              <a:t>Distribute pre-made checklists and guides</a:t>
            </a:r>
          </a:p>
        </p:txBody>
      </p:sp>
      <p:sp>
        <p:nvSpPr>
          <p:cNvPr id="9" name="Text Placeholder 8">
            <a:extLst>
              <a:ext uri="{FF2B5EF4-FFF2-40B4-BE49-F238E27FC236}">
                <a16:creationId xmlns:a16="http://schemas.microsoft.com/office/drawing/2014/main" id="{8CC04245-52E0-D6D1-7BBB-6C0B6BA7BB5E}"/>
              </a:ext>
            </a:extLst>
          </p:cNvPr>
          <p:cNvSpPr>
            <a:spLocks noGrp="1"/>
          </p:cNvSpPr>
          <p:nvPr>
            <p:ph type="body" sz="quarter" idx="18"/>
          </p:nvPr>
        </p:nvSpPr>
        <p:spPr>
          <a:xfrm>
            <a:off x="6042324" y="3022270"/>
            <a:ext cx="5669280" cy="365760"/>
          </a:xfrm>
        </p:spPr>
        <p:txBody>
          <a:bodyPr/>
          <a:lstStyle/>
          <a:p>
            <a:r>
              <a:rPr lang="en-US" sz="2000" dirty="0"/>
              <a:t>Communicate with the business community</a:t>
            </a:r>
          </a:p>
        </p:txBody>
      </p:sp>
      <p:sp>
        <p:nvSpPr>
          <p:cNvPr id="10" name="Text Placeholder 9">
            <a:extLst>
              <a:ext uri="{FF2B5EF4-FFF2-40B4-BE49-F238E27FC236}">
                <a16:creationId xmlns:a16="http://schemas.microsoft.com/office/drawing/2014/main" id="{D7A1F91A-DA3C-92FE-0BE7-A44ADFF19884}"/>
              </a:ext>
            </a:extLst>
          </p:cNvPr>
          <p:cNvSpPr>
            <a:spLocks noGrp="1"/>
          </p:cNvSpPr>
          <p:nvPr>
            <p:ph type="body" sz="quarter" idx="19"/>
          </p:nvPr>
        </p:nvSpPr>
        <p:spPr>
          <a:xfrm>
            <a:off x="6042324" y="5313892"/>
            <a:ext cx="5669280" cy="1042458"/>
          </a:xfrm>
        </p:spPr>
        <p:txBody>
          <a:bodyPr>
            <a:normAutofit/>
          </a:bodyPr>
          <a:lstStyle/>
          <a:p>
            <a:pPr marL="285750" indent="-285750">
              <a:buFont typeface="Arial" panose="020B0604020202020204" pitchFamily="34" charset="0"/>
              <a:buChar char="•"/>
            </a:pPr>
            <a:r>
              <a:rPr lang="en-US" sz="1600" b="1" dirty="0"/>
              <a:t>Premade communication groups and methods</a:t>
            </a:r>
          </a:p>
          <a:p>
            <a:pPr marL="285750" indent="-285750">
              <a:buFont typeface="Arial" panose="020B0604020202020204" pitchFamily="34" charset="0"/>
              <a:buChar char="•"/>
            </a:pPr>
            <a:r>
              <a:rPr lang="en-US" sz="1600" b="1" dirty="0"/>
              <a:t>Organize with decision makers</a:t>
            </a:r>
          </a:p>
        </p:txBody>
      </p:sp>
      <p:sp>
        <p:nvSpPr>
          <p:cNvPr id="11" name="Text Placeholder 10">
            <a:extLst>
              <a:ext uri="{FF2B5EF4-FFF2-40B4-BE49-F238E27FC236}">
                <a16:creationId xmlns:a16="http://schemas.microsoft.com/office/drawing/2014/main" id="{2BE56B4D-C96C-0C68-EABC-F2814719959A}"/>
              </a:ext>
            </a:extLst>
          </p:cNvPr>
          <p:cNvSpPr>
            <a:spLocks noGrp="1"/>
          </p:cNvSpPr>
          <p:nvPr>
            <p:ph type="body" sz="quarter" idx="20"/>
          </p:nvPr>
        </p:nvSpPr>
        <p:spPr>
          <a:xfrm>
            <a:off x="6015158" y="4842840"/>
            <a:ext cx="5669280" cy="365760"/>
          </a:xfrm>
        </p:spPr>
        <p:txBody>
          <a:bodyPr/>
          <a:lstStyle/>
          <a:p>
            <a:r>
              <a:rPr lang="en-US" sz="2000" dirty="0"/>
              <a:t>Plan ahead</a:t>
            </a:r>
          </a:p>
        </p:txBody>
      </p:sp>
      <p:sp>
        <p:nvSpPr>
          <p:cNvPr id="12" name="Footer Placeholder 11">
            <a:extLst>
              <a:ext uri="{FF2B5EF4-FFF2-40B4-BE49-F238E27FC236}">
                <a16:creationId xmlns:a16="http://schemas.microsoft.com/office/drawing/2014/main" id="{0C0C84D5-73A7-7257-F9E0-00D286337FDD}"/>
              </a:ext>
            </a:extLst>
          </p:cNvPr>
          <p:cNvSpPr>
            <a:spLocks noGrp="1"/>
          </p:cNvSpPr>
          <p:nvPr>
            <p:ph type="ftr" sz="quarter" idx="11"/>
          </p:nvPr>
        </p:nvSpPr>
        <p:spPr/>
        <p:txBody>
          <a:bodyPr/>
          <a:lstStyle/>
          <a:p>
            <a:r>
              <a:rPr lang="en-US" dirty="0"/>
              <a:t>Preparing your Jurisdiction for Civil unrest</a:t>
            </a:r>
          </a:p>
        </p:txBody>
      </p:sp>
      <p:sp>
        <p:nvSpPr>
          <p:cNvPr id="13" name="Slide Number Placeholder 12">
            <a:extLst>
              <a:ext uri="{FF2B5EF4-FFF2-40B4-BE49-F238E27FC236}">
                <a16:creationId xmlns:a16="http://schemas.microsoft.com/office/drawing/2014/main" id="{256B1067-AF8A-31B3-2DAF-87A5868D1A3A}"/>
              </a:ext>
            </a:extLst>
          </p:cNvPr>
          <p:cNvSpPr>
            <a:spLocks noGrp="1"/>
          </p:cNvSpPr>
          <p:nvPr>
            <p:ph type="sldNum" sz="quarter" idx="12"/>
          </p:nvPr>
        </p:nvSpPr>
        <p:spPr/>
        <p:txBody>
          <a:bodyPr/>
          <a:lstStyle/>
          <a:p>
            <a:fld id="{B5CEABB6-07DC-46E8-9B57-56EC44A396E5}" type="slidenum">
              <a:rPr lang="en-US" smtClean="0"/>
              <a:t>43</a:t>
            </a:fld>
            <a:endParaRPr lang="en-US" dirty="0"/>
          </a:p>
        </p:txBody>
      </p:sp>
    </p:spTree>
    <p:extLst>
      <p:ext uri="{BB962C8B-B14F-4D97-AF65-F5344CB8AC3E}">
        <p14:creationId xmlns:p14="http://schemas.microsoft.com/office/powerpoint/2010/main" val="417407122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DEE872-5FB6-1B66-5951-EF1A5E985426}"/>
              </a:ext>
            </a:extLst>
          </p:cNvPr>
          <p:cNvSpPr>
            <a:spLocks noGrp="1"/>
          </p:cNvSpPr>
          <p:nvPr>
            <p:ph type="title"/>
          </p:nvPr>
        </p:nvSpPr>
        <p:spPr/>
        <p:txBody>
          <a:bodyPr/>
          <a:lstStyle/>
          <a:p>
            <a:r>
              <a:rPr lang="en-US" dirty="0"/>
              <a:t>After the event</a:t>
            </a:r>
          </a:p>
        </p:txBody>
      </p:sp>
    </p:spTree>
    <p:extLst>
      <p:ext uri="{BB962C8B-B14F-4D97-AF65-F5344CB8AC3E}">
        <p14:creationId xmlns:p14="http://schemas.microsoft.com/office/powerpoint/2010/main" val="38115720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5D148B-DE74-06CA-B69E-AB6109BD8E86}"/>
              </a:ext>
            </a:extLst>
          </p:cNvPr>
          <p:cNvSpPr>
            <a:spLocks noGrp="1"/>
          </p:cNvSpPr>
          <p:nvPr>
            <p:ph type="title"/>
          </p:nvPr>
        </p:nvSpPr>
        <p:spPr>
          <a:xfrm>
            <a:off x="838200" y="610014"/>
            <a:ext cx="4114800" cy="1325563"/>
          </a:xfrm>
        </p:spPr>
        <p:txBody>
          <a:bodyPr/>
          <a:lstStyle/>
          <a:p>
            <a:r>
              <a:rPr lang="en-US" dirty="0"/>
              <a:t>Assessments</a:t>
            </a:r>
          </a:p>
        </p:txBody>
      </p:sp>
      <p:sp>
        <p:nvSpPr>
          <p:cNvPr id="3" name="Date Placeholder 2">
            <a:extLst>
              <a:ext uri="{FF2B5EF4-FFF2-40B4-BE49-F238E27FC236}">
                <a16:creationId xmlns:a16="http://schemas.microsoft.com/office/drawing/2014/main" id="{3ED56762-DCBF-8C85-B086-BFE53D209D55}"/>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2B3FD17D-7654-28C7-F0BB-869DCCCAF59B}"/>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A7319019-AC1A-1654-0E38-A6610B12A7F2}"/>
              </a:ext>
            </a:extLst>
          </p:cNvPr>
          <p:cNvSpPr>
            <a:spLocks noGrp="1"/>
          </p:cNvSpPr>
          <p:nvPr>
            <p:ph type="sldNum" sz="quarter" idx="12"/>
          </p:nvPr>
        </p:nvSpPr>
        <p:spPr/>
        <p:txBody>
          <a:bodyPr/>
          <a:lstStyle/>
          <a:p>
            <a:fld id="{B5CEABB6-07DC-46E8-9B57-56EC44A396E5}" type="slidenum">
              <a:rPr lang="en-US" smtClean="0"/>
              <a:t>45</a:t>
            </a:fld>
            <a:endParaRPr lang="en-US" dirty="0"/>
          </a:p>
        </p:txBody>
      </p:sp>
      <p:sp>
        <p:nvSpPr>
          <p:cNvPr id="6" name="Text Placeholder 5">
            <a:extLst>
              <a:ext uri="{FF2B5EF4-FFF2-40B4-BE49-F238E27FC236}">
                <a16:creationId xmlns:a16="http://schemas.microsoft.com/office/drawing/2014/main" id="{FAC598BA-2BDD-FACD-C01D-24FD1008AF9B}"/>
              </a:ext>
            </a:extLst>
          </p:cNvPr>
          <p:cNvSpPr>
            <a:spLocks noGrp="1"/>
          </p:cNvSpPr>
          <p:nvPr>
            <p:ph type="body" sz="quarter" idx="13"/>
          </p:nvPr>
        </p:nvSpPr>
        <p:spPr>
          <a:xfrm>
            <a:off x="838200" y="1816925"/>
            <a:ext cx="4541322" cy="3779203"/>
          </a:xfrm>
        </p:spPr>
        <p:txBody>
          <a:bodyPr>
            <a:noAutofit/>
          </a:bodyPr>
          <a:lstStyle/>
          <a:p>
            <a:pPr marL="285750" indent="-285750">
              <a:buFont typeface="Arial" panose="020B0604020202020204" pitchFamily="34" charset="0"/>
              <a:buChar char="•"/>
            </a:pPr>
            <a:r>
              <a:rPr lang="en-US" sz="2400" b="1" dirty="0"/>
              <a:t>Determine the overall damage</a:t>
            </a:r>
          </a:p>
          <a:p>
            <a:pPr marL="285750" indent="-285750">
              <a:buFont typeface="Arial" panose="020B0604020202020204" pitchFamily="34" charset="0"/>
              <a:buChar char="•"/>
            </a:pPr>
            <a:r>
              <a:rPr lang="en-US" sz="2400" b="1" dirty="0"/>
              <a:t>Level of need from state and federal resources</a:t>
            </a:r>
          </a:p>
          <a:p>
            <a:pPr marL="285750" indent="-285750">
              <a:buFont typeface="Arial" panose="020B0604020202020204" pitchFamily="34" charset="0"/>
              <a:buChar char="•"/>
            </a:pPr>
            <a:r>
              <a:rPr lang="en-US" sz="2400" b="1" dirty="0"/>
              <a:t>Activate business continuity plans</a:t>
            </a:r>
          </a:p>
          <a:p>
            <a:pPr marL="285750" indent="-285750">
              <a:buFont typeface="Arial" panose="020B0604020202020204" pitchFamily="34" charset="0"/>
              <a:buChar char="•"/>
            </a:pPr>
            <a:r>
              <a:rPr lang="en-US" sz="2400" b="1" dirty="0"/>
              <a:t>Aid in recovery</a:t>
            </a:r>
          </a:p>
          <a:p>
            <a:pPr marL="285750" indent="-285750">
              <a:buFont typeface="Arial" panose="020B0604020202020204" pitchFamily="34" charset="0"/>
              <a:buChar char="•"/>
            </a:pPr>
            <a:r>
              <a:rPr lang="en-US" sz="2400" b="1" dirty="0"/>
              <a:t>Similar to weather related plans</a:t>
            </a:r>
          </a:p>
        </p:txBody>
      </p:sp>
    </p:spTree>
    <p:extLst>
      <p:ext uri="{BB962C8B-B14F-4D97-AF65-F5344CB8AC3E}">
        <p14:creationId xmlns:p14="http://schemas.microsoft.com/office/powerpoint/2010/main" val="307231114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F04807-4FAD-4F3E-93EC-5CE59BF30919}"/>
              </a:ext>
            </a:extLst>
          </p:cNvPr>
          <p:cNvSpPr>
            <a:spLocks noGrp="1"/>
          </p:cNvSpPr>
          <p:nvPr>
            <p:ph type="title"/>
          </p:nvPr>
        </p:nvSpPr>
        <p:spPr>
          <a:xfrm>
            <a:off x="5403273" y="415359"/>
            <a:ext cx="6179127" cy="1325563"/>
          </a:xfrm>
        </p:spPr>
        <p:txBody>
          <a:bodyPr/>
          <a:lstStyle/>
          <a:p>
            <a:r>
              <a:rPr lang="en-US" dirty="0"/>
              <a:t>Summary</a:t>
            </a:r>
          </a:p>
        </p:txBody>
      </p:sp>
      <p:sp>
        <p:nvSpPr>
          <p:cNvPr id="3" name="Date Placeholder 2">
            <a:extLst>
              <a:ext uri="{FF2B5EF4-FFF2-40B4-BE49-F238E27FC236}">
                <a16:creationId xmlns:a16="http://schemas.microsoft.com/office/drawing/2014/main" id="{0989E006-5DC2-BD32-9BC3-1C59B0A8A4E4}"/>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04BFC2B8-64E5-F629-C784-2960F68A6D18}"/>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48A499BD-73BC-9CE0-0390-1CB5E6885032}"/>
              </a:ext>
            </a:extLst>
          </p:cNvPr>
          <p:cNvSpPr>
            <a:spLocks noGrp="1"/>
          </p:cNvSpPr>
          <p:nvPr>
            <p:ph type="sldNum" sz="quarter" idx="12"/>
          </p:nvPr>
        </p:nvSpPr>
        <p:spPr/>
        <p:txBody>
          <a:bodyPr/>
          <a:lstStyle/>
          <a:p>
            <a:fld id="{B5CEABB6-07DC-46E8-9B57-56EC44A396E5}" type="slidenum">
              <a:rPr lang="en-US" smtClean="0"/>
              <a:t>46</a:t>
            </a:fld>
            <a:endParaRPr lang="en-US" dirty="0"/>
          </a:p>
        </p:txBody>
      </p:sp>
      <p:sp>
        <p:nvSpPr>
          <p:cNvPr id="6" name="Text Placeholder 5">
            <a:extLst>
              <a:ext uri="{FF2B5EF4-FFF2-40B4-BE49-F238E27FC236}">
                <a16:creationId xmlns:a16="http://schemas.microsoft.com/office/drawing/2014/main" id="{9A756E5D-20C3-E5E7-1F10-F861EB2ACFC3}"/>
              </a:ext>
            </a:extLst>
          </p:cNvPr>
          <p:cNvSpPr>
            <a:spLocks noGrp="1"/>
          </p:cNvSpPr>
          <p:nvPr>
            <p:ph type="body" sz="quarter" idx="13"/>
          </p:nvPr>
        </p:nvSpPr>
        <p:spPr>
          <a:xfrm>
            <a:off x="5403273" y="1472540"/>
            <a:ext cx="6179127" cy="4123588"/>
          </a:xfrm>
        </p:spPr>
        <p:txBody>
          <a:bodyPr>
            <a:normAutofit/>
          </a:bodyPr>
          <a:lstStyle/>
          <a:p>
            <a:pPr marL="285750" indent="-285750">
              <a:buFont typeface="Arial" panose="020B0604020202020204" pitchFamily="34" charset="0"/>
              <a:buChar char="•"/>
            </a:pPr>
            <a:r>
              <a:rPr lang="en-US" sz="2400" b="1" dirty="0"/>
              <a:t>Have the plan</a:t>
            </a:r>
          </a:p>
          <a:p>
            <a:pPr marL="285750" indent="-285750">
              <a:buFont typeface="Arial" panose="020B0604020202020204" pitchFamily="34" charset="0"/>
              <a:buChar char="•"/>
            </a:pPr>
            <a:r>
              <a:rPr lang="en-US" sz="2400" b="1" dirty="0"/>
              <a:t>Work the plan (even during daily activities)</a:t>
            </a:r>
          </a:p>
          <a:p>
            <a:pPr marL="285750" indent="-285750">
              <a:buFont typeface="Arial" panose="020B0604020202020204" pitchFamily="34" charset="0"/>
              <a:buChar char="•"/>
            </a:pPr>
            <a:r>
              <a:rPr lang="en-US" sz="2400" b="1" dirty="0"/>
              <a:t>Have communication strategies that incorporate everyone</a:t>
            </a:r>
          </a:p>
          <a:p>
            <a:pPr marL="285750" indent="-285750">
              <a:buFont typeface="Arial" panose="020B0604020202020204" pitchFamily="34" charset="0"/>
              <a:buChar char="•"/>
            </a:pPr>
            <a:r>
              <a:rPr lang="en-US" sz="2400" b="1" dirty="0"/>
              <a:t>Work together</a:t>
            </a:r>
          </a:p>
          <a:p>
            <a:pPr marL="285750" indent="-285750">
              <a:buFont typeface="Arial" panose="020B0604020202020204" pitchFamily="34" charset="0"/>
              <a:buChar char="•"/>
            </a:pPr>
            <a:r>
              <a:rPr lang="en-US" sz="2400" b="1" dirty="0"/>
              <a:t>Think outside the box but provide for safety first</a:t>
            </a:r>
          </a:p>
        </p:txBody>
      </p:sp>
    </p:spTree>
    <p:extLst>
      <p:ext uri="{BB962C8B-B14F-4D97-AF65-F5344CB8AC3E}">
        <p14:creationId xmlns:p14="http://schemas.microsoft.com/office/powerpoint/2010/main" val="192806685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a:lstStyle/>
          <a:p>
            <a:r>
              <a:rPr lang="en-US" dirty="0"/>
              <a:t>THANK YOU</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3191256"/>
            <a:ext cx="3505201" cy="1798639"/>
          </a:xfrm>
        </p:spPr>
        <p:txBody>
          <a:bodyPr/>
          <a:lstStyle/>
          <a:p>
            <a:r>
              <a:rPr lang="en-US" dirty="0"/>
              <a:t>National Association of State Fire Marshals</a:t>
            </a:r>
          </a:p>
          <a:p>
            <a:r>
              <a:rPr lang="en-US" dirty="0">
                <a:hlinkClick r:id="rId3"/>
              </a:rPr>
              <a:t>www.firemarshals.org</a:t>
            </a:r>
            <a:r>
              <a:rPr lang="en-US" dirty="0"/>
              <a:t> </a:t>
            </a:r>
          </a:p>
        </p:txBody>
      </p:sp>
      <p:sp>
        <p:nvSpPr>
          <p:cNvPr id="4" name="Date Placeholder 3">
            <a:extLst>
              <a:ext uri="{FF2B5EF4-FFF2-40B4-BE49-F238E27FC236}">
                <a16:creationId xmlns:a16="http://schemas.microsoft.com/office/drawing/2014/main" id="{5E9C9CF3-789B-4F9F-8F03-9C35C87C63CD}"/>
              </a:ext>
            </a:extLst>
          </p:cNvPr>
          <p:cNvSpPr>
            <a:spLocks noGrp="1"/>
          </p:cNvSpPr>
          <p:nvPr>
            <p:ph type="dt" sz="half" idx="10"/>
          </p:nvPr>
        </p:nvSpPr>
        <p:spPr>
          <a:xfrm>
            <a:off x="838200" y="6356350"/>
            <a:ext cx="2743200" cy="365125"/>
          </a:xfrm>
        </p:spPr>
        <p:txBody>
          <a:bodyPr/>
          <a:lstStyle/>
          <a:p>
            <a:r>
              <a:rPr lang="en-US" dirty="0"/>
              <a:t>12/31/22</a:t>
            </a:r>
          </a:p>
        </p:txBody>
      </p:sp>
      <p:sp>
        <p:nvSpPr>
          <p:cNvPr id="5" name="Footer Placeholder 4">
            <a:extLst>
              <a:ext uri="{FF2B5EF4-FFF2-40B4-BE49-F238E27FC236}">
                <a16:creationId xmlns:a16="http://schemas.microsoft.com/office/drawing/2014/main" id="{AB42D8F5-6E48-4FFF-A481-06916758090C}"/>
              </a:ext>
            </a:extLst>
          </p:cNvPr>
          <p:cNvSpPr>
            <a:spLocks noGrp="1"/>
          </p:cNvSpPr>
          <p:nvPr>
            <p:ph type="ftr" sz="quarter" idx="11"/>
          </p:nvPr>
        </p:nvSpPr>
        <p:spPr>
          <a:xfrm>
            <a:off x="4038600" y="6356350"/>
            <a:ext cx="4114800" cy="365125"/>
          </a:xfrm>
        </p:spPr>
        <p:txBody>
          <a:bodyPr/>
          <a:lstStyle/>
          <a:p>
            <a:r>
              <a:rPr lang="en-US" dirty="0"/>
              <a:t>Preparing your Jurisdiction for Civil Unrest</a:t>
            </a:r>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47</a:t>
            </a:fld>
            <a:endParaRPr lang="en-US" dirty="0"/>
          </a:p>
        </p:txBody>
      </p:sp>
      <p:pic>
        <p:nvPicPr>
          <p:cNvPr id="2" name="Picture 1">
            <a:extLst>
              <a:ext uri="{FF2B5EF4-FFF2-40B4-BE49-F238E27FC236}">
                <a16:creationId xmlns:a16="http://schemas.microsoft.com/office/drawing/2014/main" id="{16D42E46-C3E5-04D3-6A12-0991D09A5015}"/>
              </a:ext>
            </a:extLst>
          </p:cNvPr>
          <p:cNvPicPr>
            <a:picLocks noChangeAspect="1"/>
          </p:cNvPicPr>
          <p:nvPr/>
        </p:nvPicPr>
        <p:blipFill>
          <a:blip r:embed="rId4"/>
          <a:stretch>
            <a:fillRect/>
          </a:stretch>
        </p:blipFill>
        <p:spPr>
          <a:xfrm>
            <a:off x="10765412" y="-14844"/>
            <a:ext cx="1426588" cy="1524132"/>
          </a:xfrm>
          <a:prstGeom prst="rect">
            <a:avLst/>
          </a:prstGeom>
        </p:spPr>
      </p:pic>
    </p:spTree>
    <p:extLst>
      <p:ext uri="{BB962C8B-B14F-4D97-AF65-F5344CB8AC3E}">
        <p14:creationId xmlns:p14="http://schemas.microsoft.com/office/powerpoint/2010/main" val="213567368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C14786-C97F-363B-00FA-38ED21AE9356}"/>
              </a:ext>
            </a:extLst>
          </p:cNvPr>
          <p:cNvSpPr>
            <a:spLocks noGrp="1"/>
          </p:cNvSpPr>
          <p:nvPr>
            <p:ph type="title"/>
          </p:nvPr>
        </p:nvSpPr>
        <p:spPr/>
        <p:txBody>
          <a:bodyPr/>
          <a:lstStyle/>
          <a:p>
            <a:r>
              <a:rPr lang="en-US" dirty="0"/>
              <a:t>Key points</a:t>
            </a:r>
          </a:p>
        </p:txBody>
      </p:sp>
      <p:sp>
        <p:nvSpPr>
          <p:cNvPr id="3" name="Date Placeholder 2">
            <a:extLst>
              <a:ext uri="{FF2B5EF4-FFF2-40B4-BE49-F238E27FC236}">
                <a16:creationId xmlns:a16="http://schemas.microsoft.com/office/drawing/2014/main" id="{DBB841BA-702D-AD3F-BF06-2501E801C524}"/>
              </a:ext>
            </a:extLst>
          </p:cNvPr>
          <p:cNvSpPr>
            <a:spLocks noGrp="1"/>
          </p:cNvSpPr>
          <p:nvPr>
            <p:ph type="dt" sz="half" idx="10"/>
          </p:nvPr>
        </p:nvSpPr>
        <p:spPr/>
        <p:txBody>
          <a:bodyPr/>
          <a:lstStyle/>
          <a:p>
            <a:r>
              <a:rPr lang="en-US" dirty="0"/>
              <a:t>12/31/22</a:t>
            </a:r>
          </a:p>
        </p:txBody>
      </p:sp>
      <p:sp>
        <p:nvSpPr>
          <p:cNvPr id="4" name="Footer Placeholder 3">
            <a:extLst>
              <a:ext uri="{FF2B5EF4-FFF2-40B4-BE49-F238E27FC236}">
                <a16:creationId xmlns:a16="http://schemas.microsoft.com/office/drawing/2014/main" id="{229560B3-E758-4D2E-51E6-5CB9517B67ED}"/>
              </a:ext>
            </a:extLst>
          </p:cNvPr>
          <p:cNvSpPr>
            <a:spLocks noGrp="1"/>
          </p:cNvSpPr>
          <p:nvPr>
            <p:ph type="ftr" sz="quarter" idx="11"/>
          </p:nvPr>
        </p:nvSpPr>
        <p:spPr/>
        <p:txBody>
          <a:bodyPr/>
          <a:lstStyle/>
          <a:p>
            <a:r>
              <a:rPr lang="en-US" dirty="0"/>
              <a:t>Preparing your Jurisdiction for Civil Unrest</a:t>
            </a:r>
          </a:p>
        </p:txBody>
      </p:sp>
      <p:sp>
        <p:nvSpPr>
          <p:cNvPr id="5" name="Slide Number Placeholder 4">
            <a:extLst>
              <a:ext uri="{FF2B5EF4-FFF2-40B4-BE49-F238E27FC236}">
                <a16:creationId xmlns:a16="http://schemas.microsoft.com/office/drawing/2014/main" id="{71B113A5-AEFD-6191-B9D3-19F5FC7716D9}"/>
              </a:ext>
            </a:extLst>
          </p:cNvPr>
          <p:cNvSpPr>
            <a:spLocks noGrp="1"/>
          </p:cNvSpPr>
          <p:nvPr>
            <p:ph type="sldNum" sz="quarter" idx="12"/>
          </p:nvPr>
        </p:nvSpPr>
        <p:spPr/>
        <p:txBody>
          <a:bodyPr/>
          <a:lstStyle/>
          <a:p>
            <a:fld id="{B5CEABB6-07DC-46E8-9B57-56EC44A396E5}" type="slidenum">
              <a:rPr lang="en-US" smtClean="0"/>
              <a:t>5</a:t>
            </a:fld>
            <a:endParaRPr lang="en-US" dirty="0"/>
          </a:p>
        </p:txBody>
      </p:sp>
      <p:sp>
        <p:nvSpPr>
          <p:cNvPr id="6" name="Text Placeholder 5">
            <a:extLst>
              <a:ext uri="{FF2B5EF4-FFF2-40B4-BE49-F238E27FC236}">
                <a16:creationId xmlns:a16="http://schemas.microsoft.com/office/drawing/2014/main" id="{B84F6B65-6CB0-1202-8DDB-AC087E806D45}"/>
              </a:ext>
            </a:extLst>
          </p:cNvPr>
          <p:cNvSpPr>
            <a:spLocks noGrp="1"/>
          </p:cNvSpPr>
          <p:nvPr>
            <p:ph type="body" sz="quarter" idx="13"/>
          </p:nvPr>
        </p:nvSpPr>
        <p:spPr>
          <a:xfrm>
            <a:off x="838200" y="2351314"/>
            <a:ext cx="4114800" cy="3244814"/>
          </a:xfrm>
        </p:spPr>
        <p:txBody>
          <a:bodyPr>
            <a:normAutofit/>
          </a:bodyPr>
          <a:lstStyle/>
          <a:p>
            <a:pPr marL="285750" indent="-285750">
              <a:buFont typeface="Arial" panose="020B0604020202020204" pitchFamily="34" charset="0"/>
              <a:buChar char="•"/>
            </a:pPr>
            <a:r>
              <a:rPr lang="en-US" sz="2400" dirty="0"/>
              <a:t>Have a plan</a:t>
            </a:r>
          </a:p>
          <a:p>
            <a:pPr marL="285750" indent="-285750">
              <a:buFont typeface="Arial" panose="020B0604020202020204" pitchFamily="34" charset="0"/>
              <a:buChar char="•"/>
            </a:pPr>
            <a:r>
              <a:rPr lang="en-US" sz="2400" dirty="0"/>
              <a:t>Exercise the plan</a:t>
            </a:r>
          </a:p>
          <a:p>
            <a:pPr marL="742950" lvl="1" indent="-285750">
              <a:buFont typeface="Arial" panose="020B0604020202020204" pitchFamily="34" charset="0"/>
              <a:buChar char="•"/>
            </a:pPr>
            <a:r>
              <a:rPr lang="en-US" sz="2400" dirty="0"/>
              <a:t>Tabletop </a:t>
            </a:r>
          </a:p>
          <a:p>
            <a:pPr marL="742950" lvl="1" indent="-285750">
              <a:buFont typeface="Arial" panose="020B0604020202020204" pitchFamily="34" charset="0"/>
              <a:buChar char="•"/>
            </a:pPr>
            <a:r>
              <a:rPr lang="en-US" sz="2400" dirty="0"/>
              <a:t>Full scale</a:t>
            </a:r>
          </a:p>
          <a:p>
            <a:pPr marL="285750" indent="-285750">
              <a:buFont typeface="Arial" panose="020B0604020202020204" pitchFamily="34" charset="0"/>
              <a:buChar char="•"/>
            </a:pPr>
            <a:r>
              <a:rPr lang="en-US" sz="2400" dirty="0"/>
              <a:t>Work the plan (before, during and after)</a:t>
            </a:r>
          </a:p>
          <a:p>
            <a:pPr marL="285750" indent="-285750">
              <a:buFont typeface="Arial" panose="020B0604020202020204" pitchFamily="34" charset="0"/>
              <a:buChar char="•"/>
            </a:pPr>
            <a:r>
              <a:rPr lang="en-US" sz="2400" dirty="0"/>
              <a:t>Modify the plan based on experience</a:t>
            </a:r>
          </a:p>
        </p:txBody>
      </p:sp>
    </p:spTree>
    <p:extLst>
      <p:ext uri="{BB962C8B-B14F-4D97-AF65-F5344CB8AC3E}">
        <p14:creationId xmlns:p14="http://schemas.microsoft.com/office/powerpoint/2010/main" val="51550493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a:t>Definition and Examples</a:t>
            </a:r>
          </a:p>
        </p:txBody>
      </p:sp>
      <p:sp>
        <p:nvSpPr>
          <p:cNvPr id="6" name="Text Placeholder 5">
            <a:extLst>
              <a:ext uri="{FF2B5EF4-FFF2-40B4-BE49-F238E27FC236}">
                <a16:creationId xmlns:a16="http://schemas.microsoft.com/office/drawing/2014/main" id="{FB02A17B-8C7F-4600-9FBE-49BE31E3E1FA}"/>
              </a:ext>
            </a:extLst>
          </p:cNvPr>
          <p:cNvSpPr>
            <a:spLocks noGrp="1"/>
          </p:cNvSpPr>
          <p:nvPr>
            <p:ph type="body" sz="quarter" idx="15"/>
          </p:nvPr>
        </p:nvSpPr>
        <p:spPr>
          <a:xfrm>
            <a:off x="1764862" y="1500366"/>
            <a:ext cx="4114800" cy="428755"/>
          </a:xfrm>
        </p:spPr>
        <p:txBody>
          <a:bodyPr/>
          <a:lstStyle/>
          <a:p>
            <a:r>
              <a:rPr lang="en-US" dirty="0"/>
              <a:t>Definition</a:t>
            </a:r>
          </a:p>
        </p:txBody>
      </p:sp>
      <p:sp>
        <p:nvSpPr>
          <p:cNvPr id="5" name="Text Placeholder 4">
            <a:extLst>
              <a:ext uri="{FF2B5EF4-FFF2-40B4-BE49-F238E27FC236}">
                <a16:creationId xmlns:a16="http://schemas.microsoft.com/office/drawing/2014/main" id="{F70419B2-F393-4213-A2F2-54D877B3EE40}"/>
              </a:ext>
            </a:extLst>
          </p:cNvPr>
          <p:cNvSpPr>
            <a:spLocks noGrp="1"/>
          </p:cNvSpPr>
          <p:nvPr>
            <p:ph type="body" sz="quarter" idx="13"/>
          </p:nvPr>
        </p:nvSpPr>
        <p:spPr>
          <a:xfrm>
            <a:off x="1764862" y="1824778"/>
            <a:ext cx="9493688" cy="1007228"/>
          </a:xfrm>
        </p:spPr>
        <p:txBody>
          <a:bodyPr>
            <a:normAutofit/>
          </a:bodyPr>
          <a:lstStyle/>
          <a:p>
            <a:r>
              <a:rPr lang="en-US" dirty="0"/>
              <a:t>Civil unrest means the gathering of more than one person, in reaction to an event, with the intention of causing a public disturbance inclusive of violent protests or disorder (excluding peaceful demonstrations), riots, arson, looting, occupation of institutional buildings, border infringements and armed insurrection in violation of the law.</a:t>
            </a:r>
            <a:endParaRPr lang="en-ZA" dirty="0"/>
          </a:p>
        </p:txBody>
      </p:sp>
      <p:sp>
        <p:nvSpPr>
          <p:cNvPr id="8" name="Text Placeholder 7">
            <a:extLst>
              <a:ext uri="{FF2B5EF4-FFF2-40B4-BE49-F238E27FC236}">
                <a16:creationId xmlns:a16="http://schemas.microsoft.com/office/drawing/2014/main" id="{107A6D8A-72F9-4BD4-A4AE-69013301D93C}"/>
              </a:ext>
            </a:extLst>
          </p:cNvPr>
          <p:cNvSpPr>
            <a:spLocks noGrp="1"/>
          </p:cNvSpPr>
          <p:nvPr>
            <p:ph type="body" sz="quarter" idx="17"/>
          </p:nvPr>
        </p:nvSpPr>
        <p:spPr>
          <a:xfrm>
            <a:off x="1764862" y="2629258"/>
            <a:ext cx="4114800" cy="428755"/>
          </a:xfrm>
        </p:spPr>
        <p:txBody>
          <a:bodyPr/>
          <a:lstStyle/>
          <a:p>
            <a:r>
              <a:rPr lang="en-ZA" dirty="0"/>
              <a:t>Events</a:t>
            </a:r>
            <a:endParaRPr lang="en-US" dirty="0"/>
          </a:p>
        </p:txBody>
      </p:sp>
      <p:sp>
        <p:nvSpPr>
          <p:cNvPr id="7" name="Text Placeholder 6">
            <a:extLst>
              <a:ext uri="{FF2B5EF4-FFF2-40B4-BE49-F238E27FC236}">
                <a16:creationId xmlns:a16="http://schemas.microsoft.com/office/drawing/2014/main" id="{A83EA85C-EBA3-4B50-86CE-7FD4A374EC95}"/>
              </a:ext>
            </a:extLst>
          </p:cNvPr>
          <p:cNvSpPr>
            <a:spLocks noGrp="1"/>
          </p:cNvSpPr>
          <p:nvPr>
            <p:ph type="body" sz="quarter" idx="16"/>
          </p:nvPr>
        </p:nvSpPr>
        <p:spPr>
          <a:xfrm>
            <a:off x="1764862" y="3009995"/>
            <a:ext cx="9265342" cy="908862"/>
          </a:xfrm>
        </p:spPr>
        <p:txBody>
          <a:bodyPr>
            <a:normAutofit/>
          </a:bodyPr>
          <a:lstStyle/>
          <a:p>
            <a:r>
              <a:rPr lang="en-ZA" dirty="0"/>
              <a:t>January 6, 2021 – Washington DC – Election related</a:t>
            </a:r>
          </a:p>
          <a:p>
            <a:r>
              <a:rPr lang="en-ZA" dirty="0"/>
              <a:t>May 26, 2020 – Minneapolis, MN – George Floyd Protests</a:t>
            </a:r>
          </a:p>
          <a:p>
            <a:r>
              <a:rPr lang="en-ZA" dirty="0"/>
              <a:t>April 2016, - February 2017 – Dakota Access Pipeline Protests</a:t>
            </a:r>
            <a:endParaRPr lang="en-US" dirty="0"/>
          </a:p>
        </p:txBody>
      </p:sp>
      <p:sp>
        <p:nvSpPr>
          <p:cNvPr id="3" name="Date Placeholder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a:lstStyle/>
          <a:p>
            <a:r>
              <a:rPr lang="en-US" dirty="0"/>
              <a:t>12/31/2022</a:t>
            </a:r>
          </a:p>
        </p:txBody>
      </p:sp>
      <p:sp>
        <p:nvSpPr>
          <p:cNvPr id="4" name="Footer Placeholder 3">
            <a:extLst>
              <a:ext uri="{FF2B5EF4-FFF2-40B4-BE49-F238E27FC236}">
                <a16:creationId xmlns:a16="http://schemas.microsoft.com/office/drawing/2014/main" id="{57E114A7-DC0A-4A72-830D-FAA9026E9DDC}"/>
              </a:ext>
            </a:extLst>
          </p:cNvPr>
          <p:cNvSpPr>
            <a:spLocks noGrp="1"/>
          </p:cNvSpPr>
          <p:nvPr>
            <p:ph type="ftr" sz="quarter" idx="11"/>
          </p:nvPr>
        </p:nvSpPr>
        <p:spPr>
          <a:xfrm>
            <a:off x="4038600" y="6356350"/>
            <a:ext cx="4114800" cy="365125"/>
          </a:xfrm>
        </p:spPr>
        <p:txBody>
          <a:bodyPr/>
          <a:lstStyle/>
          <a:p>
            <a:r>
              <a:rPr lang="en-US" dirty="0"/>
              <a:t>Preparing your Jurisdiction for </a:t>
            </a:r>
            <a:r>
              <a:rPr lang="en-US" dirty="0" err="1"/>
              <a:t>Cibvil</a:t>
            </a:r>
            <a:r>
              <a:rPr lang="en-US" dirty="0"/>
              <a:t> Unrest</a:t>
            </a:r>
          </a:p>
        </p:txBody>
      </p:sp>
      <p:sp>
        <p:nvSpPr>
          <p:cNvPr id="13" name="Slide Number Placeholder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6</a:t>
            </a:fld>
            <a:endParaRPr lang="en-US" dirty="0"/>
          </a:p>
        </p:txBody>
      </p:sp>
      <p:sp>
        <p:nvSpPr>
          <p:cNvPr id="22" name="Text Placeholder 7">
            <a:extLst>
              <a:ext uri="{FF2B5EF4-FFF2-40B4-BE49-F238E27FC236}">
                <a16:creationId xmlns:a16="http://schemas.microsoft.com/office/drawing/2014/main" id="{5CD05FD1-3806-A71E-97F7-B4B6FEB13AE7}"/>
              </a:ext>
            </a:extLst>
          </p:cNvPr>
          <p:cNvSpPr txBox="1">
            <a:spLocks/>
          </p:cNvSpPr>
          <p:nvPr/>
        </p:nvSpPr>
        <p:spPr>
          <a:xfrm>
            <a:off x="1764862" y="3859422"/>
            <a:ext cx="4114800" cy="428755"/>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j-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ZA" dirty="0"/>
              <a:t>Keys</a:t>
            </a:r>
            <a:endParaRPr lang="en-US" dirty="0"/>
          </a:p>
        </p:txBody>
      </p:sp>
      <p:sp>
        <p:nvSpPr>
          <p:cNvPr id="23" name="Text Placeholder 6">
            <a:extLst>
              <a:ext uri="{FF2B5EF4-FFF2-40B4-BE49-F238E27FC236}">
                <a16:creationId xmlns:a16="http://schemas.microsoft.com/office/drawing/2014/main" id="{6CFCDF52-A9F6-B607-9302-4D52AB017949}"/>
              </a:ext>
            </a:extLst>
          </p:cNvPr>
          <p:cNvSpPr txBox="1">
            <a:spLocks/>
          </p:cNvSpPr>
          <p:nvPr/>
        </p:nvSpPr>
        <p:spPr>
          <a:xfrm>
            <a:off x="1764862" y="4228742"/>
            <a:ext cx="9265342" cy="908862"/>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ZA" dirty="0"/>
              <a:t>Planning</a:t>
            </a:r>
          </a:p>
          <a:p>
            <a:r>
              <a:rPr lang="en-ZA" dirty="0"/>
              <a:t>Mitigation</a:t>
            </a:r>
          </a:p>
          <a:p>
            <a:r>
              <a:rPr lang="en-ZA" dirty="0"/>
              <a:t>Communication</a:t>
            </a:r>
            <a:endParaRPr lang="en-US" dirty="0"/>
          </a:p>
        </p:txBody>
      </p:sp>
    </p:spTree>
    <p:extLst>
      <p:ext uri="{BB962C8B-B14F-4D97-AF65-F5344CB8AC3E}">
        <p14:creationId xmlns:p14="http://schemas.microsoft.com/office/powerpoint/2010/main" val="22819140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839788" y="365125"/>
            <a:ext cx="10515600" cy="1325563"/>
          </a:xfrm>
        </p:spPr>
        <p:txBody>
          <a:bodyPr/>
          <a:lstStyle/>
          <a:p>
            <a:r>
              <a:rPr lang="en-US" dirty="0"/>
              <a:t>A Necessary Paradigm Shift</a:t>
            </a:r>
          </a:p>
        </p:txBody>
      </p:sp>
      <p:sp>
        <p:nvSpPr>
          <p:cNvPr id="5" name="Text Placeholder 4">
            <a:extLst>
              <a:ext uri="{FF2B5EF4-FFF2-40B4-BE49-F238E27FC236}">
                <a16:creationId xmlns:a16="http://schemas.microsoft.com/office/drawing/2014/main" id="{F8657664-A458-4DDD-ACC2-1D87FCD6FCA9}"/>
              </a:ext>
            </a:extLst>
          </p:cNvPr>
          <p:cNvSpPr>
            <a:spLocks noGrp="1"/>
          </p:cNvSpPr>
          <p:nvPr>
            <p:ph type="body" idx="1"/>
          </p:nvPr>
        </p:nvSpPr>
        <p:spPr>
          <a:xfrm>
            <a:off x="839788" y="1681163"/>
            <a:ext cx="8161707" cy="823912"/>
          </a:xfrm>
        </p:spPr>
        <p:txBody>
          <a:bodyPr>
            <a:normAutofit/>
          </a:bodyPr>
          <a:lstStyle/>
          <a:p>
            <a:r>
              <a:rPr lang="en-ZA" sz="2400" dirty="0"/>
              <a:t>Change in the thought process of the inspector</a:t>
            </a:r>
          </a:p>
        </p:txBody>
      </p:sp>
      <p:sp>
        <p:nvSpPr>
          <p:cNvPr id="6" name="Content Placeholder 5">
            <a:extLst>
              <a:ext uri="{FF2B5EF4-FFF2-40B4-BE49-F238E27FC236}">
                <a16:creationId xmlns:a16="http://schemas.microsoft.com/office/drawing/2014/main" id="{5A6B31B0-7B84-475D-961F-09C0191F91A2}"/>
              </a:ext>
            </a:extLst>
          </p:cNvPr>
          <p:cNvSpPr>
            <a:spLocks noGrp="1"/>
          </p:cNvSpPr>
          <p:nvPr>
            <p:ph sz="half" idx="2"/>
          </p:nvPr>
        </p:nvSpPr>
        <p:spPr>
          <a:xfrm>
            <a:off x="839787" y="2505075"/>
            <a:ext cx="10512423" cy="3081971"/>
          </a:xfrm>
        </p:spPr>
        <p:txBody>
          <a:bodyPr vert="horz" lIns="91440" tIns="45720" rIns="91440" bIns="45720" rtlCol="0" anchor="t">
            <a:normAutofit/>
          </a:bodyPr>
          <a:lstStyle/>
          <a:p>
            <a:r>
              <a:rPr lang="en-ZA" sz="2000" b="1" noProof="1"/>
              <a:t>Normally inspectors look for a particular risk profile</a:t>
            </a:r>
          </a:p>
          <a:p>
            <a:pPr lvl="1"/>
            <a:r>
              <a:rPr lang="en-ZA" sz="2000" b="1" noProof="1"/>
              <a:t>Accidental Fires</a:t>
            </a:r>
          </a:p>
          <a:p>
            <a:r>
              <a:rPr lang="en-ZA" sz="2000" b="1" noProof="1"/>
              <a:t>Inspectors should be including the possibility of Civil Unrest at they are conducting business</a:t>
            </a:r>
          </a:p>
          <a:p>
            <a:pPr lvl="1"/>
            <a:r>
              <a:rPr lang="en-ZA" sz="2000" b="1" noProof="1"/>
              <a:t>Ask different questions</a:t>
            </a:r>
          </a:p>
          <a:p>
            <a:pPr lvl="1"/>
            <a:r>
              <a:rPr lang="en-ZA" sz="2000" b="1" noProof="1"/>
              <a:t>Include the potential for criminal activity</a:t>
            </a:r>
          </a:p>
          <a:p>
            <a:r>
              <a:rPr lang="en-ZA" sz="2000" b="1" noProof="1"/>
              <a:t>Modern Fire and Building Codes can be a guide</a:t>
            </a:r>
          </a:p>
        </p:txBody>
      </p:sp>
      <p:sp>
        <p:nvSpPr>
          <p:cNvPr id="2" name="Date Placeholder 1">
            <a:extLst>
              <a:ext uri="{FF2B5EF4-FFF2-40B4-BE49-F238E27FC236}">
                <a16:creationId xmlns:a16="http://schemas.microsoft.com/office/drawing/2014/main" id="{34A7F91F-F80F-48F2-952B-1A28BE488E53}"/>
              </a:ext>
            </a:extLst>
          </p:cNvPr>
          <p:cNvSpPr>
            <a:spLocks noGrp="1"/>
          </p:cNvSpPr>
          <p:nvPr>
            <p:ph type="dt" sz="half" idx="10"/>
          </p:nvPr>
        </p:nvSpPr>
        <p:spPr>
          <a:xfrm>
            <a:off x="838200" y="6356350"/>
            <a:ext cx="2743200" cy="365125"/>
          </a:xfrm>
        </p:spPr>
        <p:txBody>
          <a:bodyPr/>
          <a:lstStyle/>
          <a:p>
            <a:r>
              <a:rPr lang="en-US" dirty="0"/>
              <a:t>12/31/2022</a:t>
            </a:r>
          </a:p>
        </p:txBody>
      </p:sp>
      <p:sp>
        <p:nvSpPr>
          <p:cNvPr id="3" name="Footer Placeholder 2">
            <a:extLst>
              <a:ext uri="{FF2B5EF4-FFF2-40B4-BE49-F238E27FC236}">
                <a16:creationId xmlns:a16="http://schemas.microsoft.com/office/drawing/2014/main" id="{1C02236B-A6B0-4EAA-85D3-7D72C9904E74}"/>
              </a:ext>
            </a:extLst>
          </p:cNvPr>
          <p:cNvSpPr>
            <a:spLocks noGrp="1"/>
          </p:cNvSpPr>
          <p:nvPr>
            <p:ph type="ftr" sz="quarter" idx="11"/>
          </p:nvPr>
        </p:nvSpPr>
        <p:spPr>
          <a:xfrm>
            <a:off x="4038600" y="6356350"/>
            <a:ext cx="4114800" cy="365125"/>
          </a:xfrm>
        </p:spPr>
        <p:txBody>
          <a:bodyPr/>
          <a:lstStyle/>
          <a:p>
            <a:r>
              <a:rPr lang="en-US" dirty="0"/>
              <a:t>Preparing your Jurisdiction for Civil Unrest</a:t>
            </a:r>
          </a:p>
        </p:txBody>
      </p:sp>
      <p:sp>
        <p:nvSpPr>
          <p:cNvPr id="38" name="Slide Number Placeholder 37">
            <a:extLst>
              <a:ext uri="{FF2B5EF4-FFF2-40B4-BE49-F238E27FC236}">
                <a16:creationId xmlns:a16="http://schemas.microsoft.com/office/drawing/2014/main" id="{AFE5268B-0629-492C-B633-766DE4F3A019}"/>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7</a:t>
            </a:fld>
            <a:endParaRPr lang="en-US" dirty="0"/>
          </a:p>
        </p:txBody>
      </p:sp>
    </p:spTree>
    <p:extLst>
      <p:ext uri="{BB962C8B-B14F-4D97-AF65-F5344CB8AC3E}">
        <p14:creationId xmlns:p14="http://schemas.microsoft.com/office/powerpoint/2010/main" val="415169450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5C0770-A36E-4500-AA2E-F3DE8416AD1E}"/>
              </a:ext>
            </a:extLst>
          </p:cNvPr>
          <p:cNvSpPr>
            <a:spLocks noGrp="1"/>
          </p:cNvSpPr>
          <p:nvPr>
            <p:ph type="title"/>
          </p:nvPr>
        </p:nvSpPr>
        <p:spPr>
          <a:xfrm>
            <a:off x="838200" y="365125"/>
            <a:ext cx="10515600" cy="1325563"/>
          </a:xfrm>
        </p:spPr>
        <p:txBody>
          <a:bodyPr/>
          <a:lstStyle/>
          <a:p>
            <a:r>
              <a:rPr lang="en-ZA" dirty="0"/>
              <a:t>Build Your Communications Network</a:t>
            </a:r>
          </a:p>
        </p:txBody>
      </p:sp>
      <p:sp>
        <p:nvSpPr>
          <p:cNvPr id="5" name="Text Placeholder 4">
            <a:extLst>
              <a:ext uri="{FF2B5EF4-FFF2-40B4-BE49-F238E27FC236}">
                <a16:creationId xmlns:a16="http://schemas.microsoft.com/office/drawing/2014/main" id="{AB97FAAF-FD5C-4EDE-A2D8-148266453488}"/>
              </a:ext>
            </a:extLst>
          </p:cNvPr>
          <p:cNvSpPr>
            <a:spLocks noGrp="1"/>
          </p:cNvSpPr>
          <p:nvPr>
            <p:ph type="body" sz="quarter" idx="12"/>
          </p:nvPr>
        </p:nvSpPr>
        <p:spPr>
          <a:xfrm>
            <a:off x="5109000" y="2112264"/>
            <a:ext cx="2011680" cy="274320"/>
          </a:xfrm>
        </p:spPr>
        <p:txBody>
          <a:bodyPr>
            <a:normAutofit/>
          </a:bodyPr>
          <a:lstStyle/>
          <a:p>
            <a:r>
              <a:rPr lang="en-ZA" dirty="0"/>
              <a:t>YOUR AGENCY</a:t>
            </a:r>
          </a:p>
        </p:txBody>
      </p:sp>
      <p:sp>
        <p:nvSpPr>
          <p:cNvPr id="4" name="TextBox 3">
            <a:extLst>
              <a:ext uri="{FF2B5EF4-FFF2-40B4-BE49-F238E27FC236}">
                <a16:creationId xmlns:a16="http://schemas.microsoft.com/office/drawing/2014/main" id="{86EFD55C-BF13-445C-838A-107ADC1C0D24}"/>
              </a:ext>
            </a:extLst>
          </p:cNvPr>
          <p:cNvSpPr txBox="1"/>
          <p:nvPr/>
        </p:nvSpPr>
        <p:spPr>
          <a:xfrm>
            <a:off x="1184211" y="2498904"/>
            <a:ext cx="2103120" cy="307777"/>
          </a:xfrm>
          <a:prstGeom prst="rect">
            <a:avLst/>
          </a:prstGeom>
          <a:noFill/>
        </p:spPr>
        <p:txBody>
          <a:bodyPr wrap="square" rtlCol="0">
            <a:spAutoFit/>
          </a:bodyPr>
          <a:lstStyle/>
          <a:p>
            <a:pPr algn="ctr"/>
            <a:r>
              <a:rPr lang="en-US" sz="1400" b="1" dirty="0">
                <a:solidFill>
                  <a:schemeClr val="accent1">
                    <a:lumMod val="50000"/>
                  </a:schemeClr>
                </a:solidFill>
              </a:rPr>
              <a:t>Text</a:t>
            </a:r>
          </a:p>
        </p:txBody>
      </p:sp>
      <p:sp>
        <p:nvSpPr>
          <p:cNvPr id="27" name="Rectangle 26">
            <a:extLst>
              <a:ext uri="{FF2B5EF4-FFF2-40B4-BE49-F238E27FC236}">
                <a16:creationId xmlns:a16="http://schemas.microsoft.com/office/drawing/2014/main" id="{7DD26C85-1F6D-4245-B567-36563414B426}"/>
              </a:ext>
              <a:ext uri="{C183D7F6-B498-43B3-948B-1728B52AA6E4}">
                <adec:decorative xmlns:adec="http://schemas.microsoft.com/office/drawing/2017/decorative" val="1"/>
              </a:ext>
            </a:extLst>
          </p:cNvPr>
          <p:cNvSpPr/>
          <p:nvPr/>
        </p:nvSpPr>
        <p:spPr>
          <a:xfrm>
            <a:off x="2214448" y="2880353"/>
            <a:ext cx="155448" cy="155448"/>
          </a:xfrm>
          <a:prstGeom prst="rect">
            <a:avLst/>
          </a:prstGeom>
          <a:solidFill>
            <a:schemeClr val="accent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45" name="TextBox 44">
            <a:extLst>
              <a:ext uri="{FF2B5EF4-FFF2-40B4-BE49-F238E27FC236}">
                <a16:creationId xmlns:a16="http://schemas.microsoft.com/office/drawing/2014/main" id="{46B3165E-F0AF-4E93-8DAF-78E708FEE96D}"/>
              </a:ext>
            </a:extLst>
          </p:cNvPr>
          <p:cNvSpPr txBox="1"/>
          <p:nvPr/>
        </p:nvSpPr>
        <p:spPr>
          <a:xfrm>
            <a:off x="8952613" y="2175264"/>
            <a:ext cx="1510914" cy="707886"/>
          </a:xfrm>
          <a:prstGeom prst="rect">
            <a:avLst/>
          </a:prstGeom>
          <a:noFill/>
        </p:spPr>
        <p:txBody>
          <a:bodyPr wrap="square" rtlCol="0">
            <a:spAutoFit/>
          </a:bodyPr>
          <a:lstStyle/>
          <a:p>
            <a:pPr algn="ctr"/>
            <a:r>
              <a:rPr lang="en-US" sz="2000" dirty="0">
                <a:solidFill>
                  <a:schemeClr val="accent2"/>
                </a:solidFill>
                <a:latin typeface="+mj-lt"/>
              </a:rPr>
              <a:t>Social Media</a:t>
            </a:r>
          </a:p>
        </p:txBody>
      </p:sp>
      <p:sp>
        <p:nvSpPr>
          <p:cNvPr id="37" name="Rectangle 36">
            <a:extLst>
              <a:ext uri="{FF2B5EF4-FFF2-40B4-BE49-F238E27FC236}">
                <a16:creationId xmlns:a16="http://schemas.microsoft.com/office/drawing/2014/main" id="{2B7DB985-B36F-483E-9F4C-75F0A3BB4BB1}"/>
              </a:ext>
              <a:ext uri="{C183D7F6-B498-43B3-948B-1728B52AA6E4}">
                <adec:decorative xmlns:adec="http://schemas.microsoft.com/office/drawing/2017/decorative" val="1"/>
              </a:ext>
            </a:extLst>
          </p:cNvPr>
          <p:cNvSpPr/>
          <p:nvPr/>
        </p:nvSpPr>
        <p:spPr>
          <a:xfrm>
            <a:off x="9593770" y="2856219"/>
            <a:ext cx="228600" cy="228600"/>
          </a:xfrm>
          <a:prstGeom prst="rect">
            <a:avLst/>
          </a:prstGeom>
          <a:solidFill>
            <a:schemeClr val="accent2"/>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 Placeholder 6">
            <a:extLst>
              <a:ext uri="{FF2B5EF4-FFF2-40B4-BE49-F238E27FC236}">
                <a16:creationId xmlns:a16="http://schemas.microsoft.com/office/drawing/2014/main" id="{E9C0C8B1-2DBC-40B1-BBA7-7B3D396478A1}"/>
              </a:ext>
            </a:extLst>
          </p:cNvPr>
          <p:cNvSpPr>
            <a:spLocks noGrp="1"/>
          </p:cNvSpPr>
          <p:nvPr>
            <p:ph type="body" sz="quarter" idx="14"/>
          </p:nvPr>
        </p:nvSpPr>
        <p:spPr>
          <a:xfrm>
            <a:off x="829445" y="3346704"/>
            <a:ext cx="2011680" cy="274320"/>
          </a:xfrm>
        </p:spPr>
        <p:txBody>
          <a:bodyPr>
            <a:normAutofit/>
          </a:bodyPr>
          <a:lstStyle/>
          <a:p>
            <a:r>
              <a:rPr lang="en-ZA" dirty="0"/>
              <a:t>AFFECTED PUBLIC</a:t>
            </a:r>
          </a:p>
        </p:txBody>
      </p:sp>
      <p:sp>
        <p:nvSpPr>
          <p:cNvPr id="8" name="Text Placeholder 7">
            <a:extLst>
              <a:ext uri="{FF2B5EF4-FFF2-40B4-BE49-F238E27FC236}">
                <a16:creationId xmlns:a16="http://schemas.microsoft.com/office/drawing/2014/main" id="{B2F06784-6A30-4941-B70A-A58B611950D4}"/>
              </a:ext>
            </a:extLst>
          </p:cNvPr>
          <p:cNvSpPr>
            <a:spLocks noGrp="1"/>
          </p:cNvSpPr>
          <p:nvPr>
            <p:ph type="body" sz="quarter" idx="15"/>
          </p:nvPr>
        </p:nvSpPr>
        <p:spPr>
          <a:xfrm>
            <a:off x="9362752" y="3346704"/>
            <a:ext cx="2011680" cy="274320"/>
          </a:xfrm>
        </p:spPr>
        <p:txBody>
          <a:bodyPr>
            <a:noAutofit/>
          </a:bodyPr>
          <a:lstStyle/>
          <a:p>
            <a:r>
              <a:rPr lang="en-ZA" dirty="0"/>
              <a:t>OTHERS</a:t>
            </a:r>
          </a:p>
        </p:txBody>
      </p:sp>
      <p:sp>
        <p:nvSpPr>
          <p:cNvPr id="35" name="Rectangle 34">
            <a:extLst>
              <a:ext uri="{FF2B5EF4-FFF2-40B4-BE49-F238E27FC236}">
                <a16:creationId xmlns:a16="http://schemas.microsoft.com/office/drawing/2014/main" id="{0D3F8A78-F61A-4637-942D-531A0D94AFD7}"/>
              </a:ext>
              <a:ext uri="{C183D7F6-B498-43B3-948B-1728B52AA6E4}">
                <adec:decorative xmlns:adec="http://schemas.microsoft.com/office/drawing/2017/decorative" val="1"/>
              </a:ext>
            </a:extLst>
          </p:cNvPr>
          <p:cNvSpPr/>
          <p:nvPr/>
        </p:nvSpPr>
        <p:spPr>
          <a:xfrm>
            <a:off x="2819402" y="3991193"/>
            <a:ext cx="155448" cy="155448"/>
          </a:xfrm>
          <a:prstGeom prst="rect">
            <a:avLst/>
          </a:prstGeom>
          <a:solidFill>
            <a:schemeClr val="accent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14" name="TextBox 13">
            <a:extLst>
              <a:ext uri="{FF2B5EF4-FFF2-40B4-BE49-F238E27FC236}">
                <a16:creationId xmlns:a16="http://schemas.microsoft.com/office/drawing/2014/main" id="{7ED65121-CDE8-4D4F-BDA3-31C3F7E30E0F}"/>
              </a:ext>
            </a:extLst>
          </p:cNvPr>
          <p:cNvSpPr txBox="1"/>
          <p:nvPr/>
        </p:nvSpPr>
        <p:spPr>
          <a:xfrm>
            <a:off x="1866038" y="4232414"/>
            <a:ext cx="2103120" cy="307777"/>
          </a:xfrm>
          <a:prstGeom prst="rect">
            <a:avLst/>
          </a:prstGeom>
          <a:noFill/>
        </p:spPr>
        <p:txBody>
          <a:bodyPr wrap="square" rtlCol="0">
            <a:spAutoFit/>
          </a:bodyPr>
          <a:lstStyle/>
          <a:p>
            <a:pPr algn="ctr"/>
            <a:r>
              <a:rPr lang="en-US" sz="1400" b="1" dirty="0">
                <a:solidFill>
                  <a:schemeClr val="accent1">
                    <a:lumMod val="50000"/>
                  </a:schemeClr>
                </a:solidFill>
              </a:rPr>
              <a:t>Email</a:t>
            </a:r>
          </a:p>
        </p:txBody>
      </p:sp>
      <p:sp>
        <p:nvSpPr>
          <p:cNvPr id="29" name="Rectangle 28">
            <a:extLst>
              <a:ext uri="{FF2B5EF4-FFF2-40B4-BE49-F238E27FC236}">
                <a16:creationId xmlns:a16="http://schemas.microsoft.com/office/drawing/2014/main" id="{5BA97092-809F-47A9-8249-3B3B8444B091}"/>
              </a:ext>
              <a:ext uri="{C183D7F6-B498-43B3-948B-1728B52AA6E4}">
                <adec:decorative xmlns:adec="http://schemas.microsoft.com/office/drawing/2017/decorative" val="1"/>
              </a:ext>
            </a:extLst>
          </p:cNvPr>
          <p:cNvSpPr/>
          <p:nvPr/>
        </p:nvSpPr>
        <p:spPr>
          <a:xfrm>
            <a:off x="3598724" y="4666450"/>
            <a:ext cx="155448" cy="155448"/>
          </a:xfrm>
          <a:prstGeom prst="rect">
            <a:avLst/>
          </a:prstGeom>
          <a:solidFill>
            <a:schemeClr val="accent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21" name="TextBox 20">
            <a:extLst>
              <a:ext uri="{FF2B5EF4-FFF2-40B4-BE49-F238E27FC236}">
                <a16:creationId xmlns:a16="http://schemas.microsoft.com/office/drawing/2014/main" id="{AD213F40-319F-48D4-B671-51D806C017DB}"/>
              </a:ext>
            </a:extLst>
          </p:cNvPr>
          <p:cNvSpPr txBox="1"/>
          <p:nvPr/>
        </p:nvSpPr>
        <p:spPr>
          <a:xfrm>
            <a:off x="2624888" y="4873536"/>
            <a:ext cx="2103120" cy="307777"/>
          </a:xfrm>
          <a:prstGeom prst="rect">
            <a:avLst/>
          </a:prstGeom>
          <a:noFill/>
        </p:spPr>
        <p:txBody>
          <a:bodyPr wrap="square" rtlCol="0">
            <a:spAutoFit/>
          </a:bodyPr>
          <a:lstStyle/>
          <a:p>
            <a:pPr algn="ctr"/>
            <a:r>
              <a:rPr lang="en-US" sz="1400" b="1" dirty="0">
                <a:solidFill>
                  <a:schemeClr val="accent1">
                    <a:lumMod val="50000"/>
                  </a:schemeClr>
                </a:solidFill>
              </a:rPr>
              <a:t>Phone</a:t>
            </a:r>
          </a:p>
        </p:txBody>
      </p:sp>
      <p:sp>
        <p:nvSpPr>
          <p:cNvPr id="33" name="Rectangle 32">
            <a:extLst>
              <a:ext uri="{FF2B5EF4-FFF2-40B4-BE49-F238E27FC236}">
                <a16:creationId xmlns:a16="http://schemas.microsoft.com/office/drawing/2014/main" id="{6F2F37D3-3B6B-4C6F-AE6B-C8253B191F3A}"/>
              </a:ext>
              <a:ext uri="{C183D7F6-B498-43B3-948B-1728B52AA6E4}">
                <adec:decorative xmlns:adec="http://schemas.microsoft.com/office/drawing/2017/decorative" val="1"/>
              </a:ext>
            </a:extLst>
          </p:cNvPr>
          <p:cNvSpPr/>
          <p:nvPr/>
        </p:nvSpPr>
        <p:spPr>
          <a:xfrm>
            <a:off x="7348713" y="4542253"/>
            <a:ext cx="155448" cy="155448"/>
          </a:xfrm>
          <a:prstGeom prst="rect">
            <a:avLst/>
          </a:prstGeom>
          <a:solidFill>
            <a:schemeClr val="accent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23" name="TextBox 22">
            <a:extLst>
              <a:ext uri="{FF2B5EF4-FFF2-40B4-BE49-F238E27FC236}">
                <a16:creationId xmlns:a16="http://schemas.microsoft.com/office/drawing/2014/main" id="{04537644-11DD-456E-9CB9-07E65B9D639A}"/>
              </a:ext>
            </a:extLst>
          </p:cNvPr>
          <p:cNvSpPr txBox="1"/>
          <p:nvPr/>
        </p:nvSpPr>
        <p:spPr>
          <a:xfrm>
            <a:off x="6374877" y="4746624"/>
            <a:ext cx="2103120" cy="523220"/>
          </a:xfrm>
          <a:prstGeom prst="rect">
            <a:avLst/>
          </a:prstGeom>
          <a:noFill/>
        </p:spPr>
        <p:txBody>
          <a:bodyPr wrap="square" rtlCol="0">
            <a:spAutoFit/>
          </a:bodyPr>
          <a:lstStyle/>
          <a:p>
            <a:pPr algn="ctr"/>
            <a:r>
              <a:rPr lang="en-US" sz="1400" b="1" dirty="0">
                <a:solidFill>
                  <a:schemeClr val="accent1">
                    <a:lumMod val="50000"/>
                  </a:schemeClr>
                </a:solidFill>
              </a:rPr>
              <a:t>Targeted Correspondence</a:t>
            </a:r>
          </a:p>
        </p:txBody>
      </p:sp>
      <p:sp>
        <p:nvSpPr>
          <p:cNvPr id="31" name="Rectangle 30">
            <a:extLst>
              <a:ext uri="{FF2B5EF4-FFF2-40B4-BE49-F238E27FC236}">
                <a16:creationId xmlns:a16="http://schemas.microsoft.com/office/drawing/2014/main" id="{6EC585A1-2E31-4298-8FD8-F3D23C1EFB19}"/>
              </a:ext>
              <a:ext uri="{C183D7F6-B498-43B3-948B-1728B52AA6E4}">
                <adec:decorative xmlns:adec="http://schemas.microsoft.com/office/drawing/2017/decorative" val="1"/>
              </a:ext>
            </a:extLst>
          </p:cNvPr>
          <p:cNvSpPr/>
          <p:nvPr/>
        </p:nvSpPr>
        <p:spPr>
          <a:xfrm>
            <a:off x="9032639" y="3919295"/>
            <a:ext cx="155448" cy="155448"/>
          </a:xfrm>
          <a:prstGeom prst="rect">
            <a:avLst/>
          </a:prstGeom>
          <a:solidFill>
            <a:schemeClr val="accent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25" name="TextBox 24">
            <a:extLst>
              <a:ext uri="{FF2B5EF4-FFF2-40B4-BE49-F238E27FC236}">
                <a16:creationId xmlns:a16="http://schemas.microsoft.com/office/drawing/2014/main" id="{44E08925-138F-4068-9329-D6D44E600B83}"/>
              </a:ext>
            </a:extLst>
          </p:cNvPr>
          <p:cNvSpPr txBox="1"/>
          <p:nvPr/>
        </p:nvSpPr>
        <p:spPr>
          <a:xfrm>
            <a:off x="8058803" y="4126386"/>
            <a:ext cx="2103120" cy="307777"/>
          </a:xfrm>
          <a:prstGeom prst="rect">
            <a:avLst/>
          </a:prstGeom>
          <a:noFill/>
        </p:spPr>
        <p:txBody>
          <a:bodyPr wrap="square" rtlCol="0">
            <a:spAutoFit/>
          </a:bodyPr>
          <a:lstStyle/>
          <a:p>
            <a:pPr algn="ctr"/>
            <a:r>
              <a:rPr lang="en-US" sz="1400" b="1" dirty="0">
                <a:solidFill>
                  <a:schemeClr val="accent1">
                    <a:lumMod val="50000"/>
                  </a:schemeClr>
                </a:solidFill>
              </a:rPr>
              <a:t>Reverse 911</a:t>
            </a:r>
          </a:p>
        </p:txBody>
      </p:sp>
      <p:sp>
        <p:nvSpPr>
          <p:cNvPr id="6" name="Text Placeholder 5">
            <a:extLst>
              <a:ext uri="{FF2B5EF4-FFF2-40B4-BE49-F238E27FC236}">
                <a16:creationId xmlns:a16="http://schemas.microsoft.com/office/drawing/2014/main" id="{7F0BD43D-EBFD-48E7-A1D3-EB9228D4C58B}"/>
              </a:ext>
            </a:extLst>
          </p:cNvPr>
          <p:cNvSpPr>
            <a:spLocks noGrp="1"/>
          </p:cNvSpPr>
          <p:nvPr>
            <p:ph type="body" sz="quarter" idx="13"/>
          </p:nvPr>
        </p:nvSpPr>
        <p:spPr>
          <a:xfrm>
            <a:off x="5109000" y="5132470"/>
            <a:ext cx="2011680" cy="274320"/>
          </a:xfrm>
        </p:spPr>
        <p:txBody>
          <a:bodyPr>
            <a:noAutofit/>
          </a:bodyPr>
          <a:lstStyle/>
          <a:p>
            <a:r>
              <a:rPr lang="en-ZA" dirty="0"/>
              <a:t>RESPONDERS</a:t>
            </a:r>
          </a:p>
        </p:txBody>
      </p:sp>
      <p:sp>
        <p:nvSpPr>
          <p:cNvPr id="47" name="Date Placeholder 46">
            <a:extLst>
              <a:ext uri="{FF2B5EF4-FFF2-40B4-BE49-F238E27FC236}">
                <a16:creationId xmlns:a16="http://schemas.microsoft.com/office/drawing/2014/main" id="{B056447E-08BD-4E82-B60A-8C45EBBF17CF}"/>
              </a:ext>
            </a:extLst>
          </p:cNvPr>
          <p:cNvSpPr>
            <a:spLocks noGrp="1"/>
          </p:cNvSpPr>
          <p:nvPr>
            <p:ph type="dt" sz="half" idx="16"/>
          </p:nvPr>
        </p:nvSpPr>
        <p:spPr>
          <a:xfrm>
            <a:off x="838200" y="6356350"/>
            <a:ext cx="2743200" cy="365125"/>
          </a:xfrm>
        </p:spPr>
        <p:txBody>
          <a:bodyPr/>
          <a:lstStyle/>
          <a:p>
            <a:r>
              <a:rPr lang="en-US" dirty="0"/>
              <a:t>7/1/20XX</a:t>
            </a:r>
          </a:p>
        </p:txBody>
      </p:sp>
      <p:sp>
        <p:nvSpPr>
          <p:cNvPr id="3" name="Footer Placeholder 2">
            <a:extLst>
              <a:ext uri="{FF2B5EF4-FFF2-40B4-BE49-F238E27FC236}">
                <a16:creationId xmlns:a16="http://schemas.microsoft.com/office/drawing/2014/main" id="{2CC7E0A4-FE8E-4F7B-8370-1FA3484B6144}"/>
              </a:ext>
            </a:extLst>
          </p:cNvPr>
          <p:cNvSpPr>
            <a:spLocks noGrp="1"/>
          </p:cNvSpPr>
          <p:nvPr>
            <p:ph type="ftr" sz="quarter" idx="10"/>
          </p:nvPr>
        </p:nvSpPr>
        <p:spPr>
          <a:xfrm>
            <a:off x="4038600" y="6356350"/>
            <a:ext cx="4114800" cy="365125"/>
          </a:xfrm>
        </p:spPr>
        <p:txBody>
          <a:bodyPr/>
          <a:lstStyle/>
          <a:p>
            <a:r>
              <a:rPr lang="en-ZA" dirty="0"/>
              <a:t>Pitch deck title</a:t>
            </a:r>
          </a:p>
        </p:txBody>
      </p:sp>
      <p:sp>
        <p:nvSpPr>
          <p:cNvPr id="46" name="Slide Number Placeholder 45">
            <a:extLst>
              <a:ext uri="{FF2B5EF4-FFF2-40B4-BE49-F238E27FC236}">
                <a16:creationId xmlns:a16="http://schemas.microsoft.com/office/drawing/2014/main" id="{CEA586AC-7CD4-415B-BA90-730735F56593}"/>
              </a:ext>
            </a:extLst>
          </p:cNvPr>
          <p:cNvSpPr>
            <a:spLocks noGrp="1"/>
          </p:cNvSpPr>
          <p:nvPr>
            <p:ph type="sldNum" sz="quarter" idx="11"/>
          </p:nvPr>
        </p:nvSpPr>
        <p:spPr>
          <a:xfrm>
            <a:off x="8610600" y="6356350"/>
            <a:ext cx="2743200" cy="365125"/>
          </a:xfrm>
        </p:spPr>
        <p:txBody>
          <a:bodyPr/>
          <a:lstStyle/>
          <a:p>
            <a:fld id="{19B51A1E-902D-48AF-9020-955120F399B6}" type="slidenum">
              <a:rPr lang="en-ZA" smtClean="0"/>
              <a:pPr/>
              <a:t>8</a:t>
            </a:fld>
            <a:endParaRPr lang="en-ZA" dirty="0"/>
          </a:p>
        </p:txBody>
      </p:sp>
      <p:cxnSp>
        <p:nvCxnSpPr>
          <p:cNvPr id="13" name="Straight Connector 12">
            <a:extLst>
              <a:ext uri="{FF2B5EF4-FFF2-40B4-BE49-F238E27FC236}">
                <a16:creationId xmlns:a16="http://schemas.microsoft.com/office/drawing/2014/main" id="{C442D378-0084-50D5-C1B9-841A50D9518E}"/>
              </a:ext>
            </a:extLst>
          </p:cNvPr>
          <p:cNvCxnSpPr>
            <a:cxnSpLocks/>
          </p:cNvCxnSpPr>
          <p:nvPr/>
        </p:nvCxnSpPr>
        <p:spPr>
          <a:xfrm flipH="1" flipV="1">
            <a:off x="2624888" y="2806681"/>
            <a:ext cx="3471112" cy="825639"/>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DA7404B-58A3-0CA1-89A3-1257933FADDC}"/>
              </a:ext>
            </a:extLst>
          </p:cNvPr>
          <p:cNvCxnSpPr/>
          <p:nvPr/>
        </p:nvCxnSpPr>
        <p:spPr>
          <a:xfrm flipV="1">
            <a:off x="3287331" y="3632320"/>
            <a:ext cx="2808669" cy="436597"/>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C2A5EF5-2FDE-F0B3-2082-5D486E1425FA}"/>
              </a:ext>
            </a:extLst>
          </p:cNvPr>
          <p:cNvCxnSpPr/>
          <p:nvPr/>
        </p:nvCxnSpPr>
        <p:spPr>
          <a:xfrm flipV="1">
            <a:off x="4168239" y="3632320"/>
            <a:ext cx="1927761" cy="1034130"/>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771FF8E-07EC-31B5-08DD-C8E73157A027}"/>
              </a:ext>
            </a:extLst>
          </p:cNvPr>
          <p:cNvCxnSpPr/>
          <p:nvPr/>
        </p:nvCxnSpPr>
        <p:spPr>
          <a:xfrm flipH="1" flipV="1">
            <a:off x="6096000" y="3621024"/>
            <a:ext cx="1037727" cy="919167"/>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F8367528-0051-7510-6E6B-782674BB274A}"/>
              </a:ext>
            </a:extLst>
          </p:cNvPr>
          <p:cNvCxnSpPr/>
          <p:nvPr/>
        </p:nvCxnSpPr>
        <p:spPr>
          <a:xfrm flipH="1" flipV="1">
            <a:off x="6071620" y="3621024"/>
            <a:ext cx="2685254" cy="370169"/>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F8E5197-BE16-34EA-71C7-98DD55160129}"/>
              </a:ext>
            </a:extLst>
          </p:cNvPr>
          <p:cNvCxnSpPr/>
          <p:nvPr/>
        </p:nvCxnSpPr>
        <p:spPr>
          <a:xfrm flipH="1">
            <a:off x="6056636" y="2772430"/>
            <a:ext cx="3131451" cy="857390"/>
          </a:xfrm>
          <a:prstGeom prst="line">
            <a:avLst/>
          </a:prstGeom>
        </p:spPr>
        <p:style>
          <a:lnRef idx="1">
            <a:schemeClr val="accent1"/>
          </a:lnRef>
          <a:fillRef idx="0">
            <a:schemeClr val="accent1"/>
          </a:fillRef>
          <a:effectRef idx="0">
            <a:schemeClr val="accent1"/>
          </a:effectRef>
          <a:fontRef idx="minor">
            <a:schemeClr val="tx1"/>
          </a:fontRef>
        </p:style>
      </p:cxnSp>
      <p:sp>
        <p:nvSpPr>
          <p:cNvPr id="9" name="Oval 8">
            <a:extLst>
              <a:ext uri="{FF2B5EF4-FFF2-40B4-BE49-F238E27FC236}">
                <a16:creationId xmlns:a16="http://schemas.microsoft.com/office/drawing/2014/main" id="{A8AA6511-5C50-5A66-E6D5-55598202325E}"/>
              </a:ext>
            </a:extLst>
          </p:cNvPr>
          <p:cNvSpPr/>
          <p:nvPr/>
        </p:nvSpPr>
        <p:spPr>
          <a:xfrm>
            <a:off x="5664787" y="3233291"/>
            <a:ext cx="923469" cy="779999"/>
          </a:xfrm>
          <a:prstGeom prst="ellipse">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a:p>
        </p:txBody>
      </p:sp>
      <p:cxnSp>
        <p:nvCxnSpPr>
          <p:cNvPr id="11" name="Straight Arrow Connector 10">
            <a:extLst>
              <a:ext uri="{FF2B5EF4-FFF2-40B4-BE49-F238E27FC236}">
                <a16:creationId xmlns:a16="http://schemas.microsoft.com/office/drawing/2014/main" id="{67030C81-F8AD-A543-10C9-49662930CF53}"/>
              </a:ext>
            </a:extLst>
          </p:cNvPr>
          <p:cNvCxnSpPr/>
          <p:nvPr/>
        </p:nvCxnSpPr>
        <p:spPr>
          <a:xfrm flipH="1" flipV="1">
            <a:off x="6096000" y="3621024"/>
            <a:ext cx="3497770" cy="1511446"/>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12" name="TextBox 11">
            <a:extLst>
              <a:ext uri="{FF2B5EF4-FFF2-40B4-BE49-F238E27FC236}">
                <a16:creationId xmlns:a16="http://schemas.microsoft.com/office/drawing/2014/main" id="{3996EAD8-D10A-4E60-1555-F61E93FF062D}"/>
              </a:ext>
            </a:extLst>
          </p:cNvPr>
          <p:cNvSpPr txBox="1"/>
          <p:nvPr/>
        </p:nvSpPr>
        <p:spPr>
          <a:xfrm>
            <a:off x="9604086" y="4996647"/>
            <a:ext cx="1760030" cy="369332"/>
          </a:xfrm>
          <a:prstGeom prst="rect">
            <a:avLst/>
          </a:prstGeom>
          <a:noFill/>
        </p:spPr>
        <p:txBody>
          <a:bodyPr wrap="square" rtlCol="0">
            <a:spAutoFit/>
          </a:bodyPr>
          <a:lstStyle/>
          <a:p>
            <a:r>
              <a:rPr lang="en-US" dirty="0"/>
              <a:t>You are here</a:t>
            </a:r>
          </a:p>
        </p:txBody>
      </p:sp>
    </p:spTree>
    <p:extLst>
      <p:ext uri="{BB962C8B-B14F-4D97-AF65-F5344CB8AC3E}">
        <p14:creationId xmlns:p14="http://schemas.microsoft.com/office/powerpoint/2010/main" val="36598800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6A5D9B-CEA3-9C28-03D7-A4E9E4F4CEB5}"/>
              </a:ext>
            </a:extLst>
          </p:cNvPr>
          <p:cNvSpPr>
            <a:spLocks noGrp="1"/>
          </p:cNvSpPr>
          <p:nvPr>
            <p:ph type="title"/>
          </p:nvPr>
        </p:nvSpPr>
        <p:spPr>
          <a:xfrm>
            <a:off x="6016893" y="365125"/>
            <a:ext cx="5669280" cy="1594304"/>
          </a:xfrm>
        </p:spPr>
        <p:txBody>
          <a:bodyPr>
            <a:normAutofit fontScale="90000"/>
          </a:bodyPr>
          <a:lstStyle/>
          <a:p>
            <a:r>
              <a:rPr lang="en-US" dirty="0"/>
              <a:t>Communications and Building Relationships</a:t>
            </a:r>
          </a:p>
        </p:txBody>
      </p:sp>
      <p:sp>
        <p:nvSpPr>
          <p:cNvPr id="3" name="Date Placeholder 2">
            <a:extLst>
              <a:ext uri="{FF2B5EF4-FFF2-40B4-BE49-F238E27FC236}">
                <a16:creationId xmlns:a16="http://schemas.microsoft.com/office/drawing/2014/main" id="{77BB22C5-E310-EE1E-D2E3-706BBBF0D2FD}"/>
              </a:ext>
            </a:extLst>
          </p:cNvPr>
          <p:cNvSpPr>
            <a:spLocks noGrp="1"/>
          </p:cNvSpPr>
          <p:nvPr>
            <p:ph type="dt" sz="half" idx="10"/>
          </p:nvPr>
        </p:nvSpPr>
        <p:spPr/>
        <p:txBody>
          <a:bodyPr/>
          <a:lstStyle/>
          <a:p>
            <a:r>
              <a:rPr lang="en-US" dirty="0"/>
              <a:t>12/31/2022</a:t>
            </a:r>
          </a:p>
        </p:txBody>
      </p:sp>
      <p:sp>
        <p:nvSpPr>
          <p:cNvPr id="6" name="Text Placeholder 5">
            <a:extLst>
              <a:ext uri="{FF2B5EF4-FFF2-40B4-BE49-F238E27FC236}">
                <a16:creationId xmlns:a16="http://schemas.microsoft.com/office/drawing/2014/main" id="{6B1038B7-6DB4-B512-28EF-8D7A7E36B41C}"/>
              </a:ext>
            </a:extLst>
          </p:cNvPr>
          <p:cNvSpPr>
            <a:spLocks noGrp="1"/>
          </p:cNvSpPr>
          <p:nvPr>
            <p:ph type="body" sz="quarter" idx="15"/>
          </p:nvPr>
        </p:nvSpPr>
        <p:spPr>
          <a:xfrm>
            <a:off x="6023174" y="3065928"/>
            <a:ext cx="5669280" cy="3061739"/>
          </a:xfrm>
        </p:spPr>
        <p:txBody>
          <a:bodyPr>
            <a:normAutofit/>
          </a:bodyPr>
          <a:lstStyle/>
          <a:p>
            <a:pPr marL="285750" indent="-285750">
              <a:buFont typeface="Arial" panose="020B0604020202020204" pitchFamily="34" charset="0"/>
              <a:buChar char="•"/>
            </a:pPr>
            <a:r>
              <a:rPr lang="en-US" sz="2400" b="1" dirty="0"/>
              <a:t>Trash Collection</a:t>
            </a:r>
          </a:p>
          <a:p>
            <a:pPr marL="285750" indent="-285750">
              <a:buFont typeface="Arial" panose="020B0604020202020204" pitchFamily="34" charset="0"/>
              <a:buChar char="•"/>
            </a:pPr>
            <a:r>
              <a:rPr lang="en-US" sz="2400" b="1" dirty="0"/>
              <a:t>Public Works</a:t>
            </a:r>
          </a:p>
          <a:p>
            <a:pPr marL="285750" indent="-285750">
              <a:buFont typeface="Arial" panose="020B0604020202020204" pitchFamily="34" charset="0"/>
              <a:buChar char="•"/>
            </a:pPr>
            <a:r>
              <a:rPr lang="en-US" sz="2400" b="1" dirty="0"/>
              <a:t>Heavy Equipment Operators</a:t>
            </a:r>
          </a:p>
          <a:p>
            <a:pPr marL="285750" indent="-285750">
              <a:buFont typeface="Arial" panose="020B0604020202020204" pitchFamily="34" charset="0"/>
              <a:buChar char="•"/>
            </a:pPr>
            <a:r>
              <a:rPr lang="en-US" sz="2400" b="1" dirty="0"/>
              <a:t>Construction Companies</a:t>
            </a:r>
          </a:p>
          <a:p>
            <a:pPr marL="285750" indent="-285750">
              <a:buFont typeface="Arial" panose="020B0604020202020204" pitchFamily="34" charset="0"/>
              <a:buChar char="•"/>
            </a:pPr>
            <a:r>
              <a:rPr lang="en-US" sz="2400" b="1" dirty="0"/>
              <a:t>Private Security Companies</a:t>
            </a:r>
          </a:p>
          <a:p>
            <a:pPr marL="285750" indent="-285750">
              <a:buFont typeface="Arial" panose="020B0604020202020204" pitchFamily="34" charset="0"/>
              <a:buChar char="•"/>
            </a:pPr>
            <a:r>
              <a:rPr lang="en-US" sz="2400" b="1" dirty="0"/>
              <a:t>Parks and Recreation</a:t>
            </a:r>
          </a:p>
          <a:p>
            <a:pPr marL="285750" indent="-285750">
              <a:buFont typeface="Arial" panose="020B0604020202020204" pitchFamily="34" charset="0"/>
              <a:buChar char="•"/>
            </a:pPr>
            <a:r>
              <a:rPr lang="en-US" sz="2400" b="1" dirty="0"/>
              <a:t>Mutual Aid Resources</a:t>
            </a:r>
          </a:p>
        </p:txBody>
      </p:sp>
      <p:sp>
        <p:nvSpPr>
          <p:cNvPr id="7" name="Text Placeholder 6">
            <a:extLst>
              <a:ext uri="{FF2B5EF4-FFF2-40B4-BE49-F238E27FC236}">
                <a16:creationId xmlns:a16="http://schemas.microsoft.com/office/drawing/2014/main" id="{2A6AE90F-B5A0-F195-3D03-EDB5EFDAE307}"/>
              </a:ext>
            </a:extLst>
          </p:cNvPr>
          <p:cNvSpPr>
            <a:spLocks noGrp="1"/>
          </p:cNvSpPr>
          <p:nvPr>
            <p:ph type="body" sz="quarter" idx="16"/>
          </p:nvPr>
        </p:nvSpPr>
        <p:spPr>
          <a:xfrm>
            <a:off x="6024437" y="2226088"/>
            <a:ext cx="5669280" cy="365760"/>
          </a:xfrm>
        </p:spPr>
        <p:txBody>
          <a:bodyPr/>
          <a:lstStyle/>
          <a:p>
            <a:r>
              <a:rPr lang="en-US" sz="2400" b="1" dirty="0"/>
              <a:t>Improve relations with other organizations</a:t>
            </a:r>
          </a:p>
        </p:txBody>
      </p:sp>
      <p:sp>
        <p:nvSpPr>
          <p:cNvPr id="12" name="Footer Placeholder 11">
            <a:extLst>
              <a:ext uri="{FF2B5EF4-FFF2-40B4-BE49-F238E27FC236}">
                <a16:creationId xmlns:a16="http://schemas.microsoft.com/office/drawing/2014/main" id="{EB02034F-93DE-D662-2715-EBD17D4C239C}"/>
              </a:ext>
            </a:extLst>
          </p:cNvPr>
          <p:cNvSpPr>
            <a:spLocks noGrp="1"/>
          </p:cNvSpPr>
          <p:nvPr>
            <p:ph type="ftr" sz="quarter" idx="11"/>
          </p:nvPr>
        </p:nvSpPr>
        <p:spPr/>
        <p:txBody>
          <a:bodyPr/>
          <a:lstStyle/>
          <a:p>
            <a:r>
              <a:rPr lang="en-US" dirty="0"/>
              <a:t>Preparing your Jurisdiction for Civil Unrest</a:t>
            </a:r>
          </a:p>
        </p:txBody>
      </p:sp>
      <p:sp>
        <p:nvSpPr>
          <p:cNvPr id="13" name="Slide Number Placeholder 12">
            <a:extLst>
              <a:ext uri="{FF2B5EF4-FFF2-40B4-BE49-F238E27FC236}">
                <a16:creationId xmlns:a16="http://schemas.microsoft.com/office/drawing/2014/main" id="{50F0935A-578B-1237-43AE-58EDD6760EED}"/>
              </a:ext>
            </a:extLst>
          </p:cNvPr>
          <p:cNvSpPr>
            <a:spLocks noGrp="1"/>
          </p:cNvSpPr>
          <p:nvPr>
            <p:ph type="sldNum" sz="quarter" idx="12"/>
          </p:nvPr>
        </p:nvSpPr>
        <p:spPr/>
        <p:txBody>
          <a:bodyPr/>
          <a:lstStyle/>
          <a:p>
            <a:fld id="{B5CEABB6-07DC-46E8-9B57-56EC44A396E5}" type="slidenum">
              <a:rPr lang="en-US" smtClean="0"/>
              <a:t>9</a:t>
            </a:fld>
            <a:endParaRPr lang="en-US" dirty="0"/>
          </a:p>
        </p:txBody>
      </p:sp>
    </p:spTree>
    <p:extLst>
      <p:ext uri="{BB962C8B-B14F-4D97-AF65-F5344CB8AC3E}">
        <p14:creationId xmlns:p14="http://schemas.microsoft.com/office/powerpoint/2010/main" val="4052076543"/>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7069D1F-6C1F-4FA3-8CCB-EA801E558BEC}">
  <ds:schemaRefs>
    <ds:schemaRef ds:uri="http://schemas.microsoft.com/office/2006/documentManagement/types"/>
    <ds:schemaRef ds:uri="http://purl.org/dc/elements/1.1/"/>
    <ds:schemaRef ds:uri="71af3243-3dd4-4a8d-8c0d-dd76da1f02a5"/>
    <ds:schemaRef ds:uri="http://www.w3.org/XML/1998/namespace"/>
    <ds:schemaRef ds:uri="http://schemas.microsoft.com/office/infopath/2007/PartnerControls"/>
    <ds:schemaRef ds:uri="http://schemas.openxmlformats.org/package/2006/metadata/core-properties"/>
    <ds:schemaRef ds:uri="230e9df3-be65-4c73-a93b-d1236ebd677e"/>
    <ds:schemaRef ds:uri="16c05727-aa75-4e4a-9b5f-8a80a1165891"/>
    <ds:schemaRef ds:uri="http://purl.org/dc/terms/"/>
    <ds:schemaRef ds:uri="http://schemas.microsoft.com/sharepoint/v3"/>
    <ds:schemaRef ds:uri="http://schemas.microsoft.com/office/2006/metadata/properties"/>
    <ds:schemaRef ds:uri="http://purl.org/dc/dcmitype/"/>
  </ds:schemaRefs>
</ds:datastoreItem>
</file>

<file path=customXml/itemProps3.xml><?xml version="1.0" encoding="utf-8"?>
<ds:datastoreItem xmlns:ds="http://schemas.openxmlformats.org/officeDocument/2006/customXml" ds:itemID="{8042A908-4308-42B2-AD36-76827C57E704}">
  <ds:schemaRefs>
    <ds:schemaRef ds:uri="http://schemas.microsoft.com/sharepoint/v3/contenttype/forms"/>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{4EC55D3E-B76E-4D8C-BB46-456D787AEEE0}tf16411248_win32</Template>
  <TotalTime>877</TotalTime>
  <Words>9384</Words>
  <Application>Microsoft Office PowerPoint</Application>
  <PresentationFormat>Widescreen</PresentationFormat>
  <Paragraphs>654</Paragraphs>
  <Slides>47</Slides>
  <Notes>47</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47</vt:i4>
      </vt:variant>
    </vt:vector>
  </HeadingPairs>
  <TitlesOfParts>
    <vt:vector size="55" baseType="lpstr">
      <vt:lpstr>Arial</vt:lpstr>
      <vt:lpstr>Avenir Next LT Pro Light</vt:lpstr>
      <vt:lpstr>Calibri</vt:lpstr>
      <vt:lpstr>Calibri Light</vt:lpstr>
      <vt:lpstr>Posterama</vt:lpstr>
      <vt:lpstr>Roboto</vt:lpstr>
      <vt:lpstr>Times New Roman</vt:lpstr>
      <vt:lpstr>Office Theme</vt:lpstr>
      <vt:lpstr>Bridging the Gap:  Preparing your Jurisdiction for Civil unrest </vt:lpstr>
      <vt:lpstr>Acknowledgements </vt:lpstr>
      <vt:lpstr>Introduction</vt:lpstr>
      <vt:lpstr>Introduction</vt:lpstr>
      <vt:lpstr>Key points</vt:lpstr>
      <vt:lpstr>Definition and Examples</vt:lpstr>
      <vt:lpstr>A Necessary Paradigm Shift</vt:lpstr>
      <vt:lpstr>Build Your Communications Network</vt:lpstr>
      <vt:lpstr>Communications and Building Relationships</vt:lpstr>
      <vt:lpstr>Working together</vt:lpstr>
      <vt:lpstr>Strategies</vt:lpstr>
      <vt:lpstr>Sprinkler Systems</vt:lpstr>
      <vt:lpstr>Fire protection systems</vt:lpstr>
      <vt:lpstr>Special Considerations</vt:lpstr>
      <vt:lpstr>Vacant Buildings</vt:lpstr>
      <vt:lpstr>Securing and Monitoring Protection Systems</vt:lpstr>
      <vt:lpstr>Sprinkler Controls</vt:lpstr>
      <vt:lpstr>Fire Department Connections</vt:lpstr>
      <vt:lpstr>Monitoring Systems</vt:lpstr>
      <vt:lpstr>Security Measures</vt:lpstr>
      <vt:lpstr>Security Devices</vt:lpstr>
      <vt:lpstr>Panic Hardware</vt:lpstr>
      <vt:lpstr>Magnetic Locking Systems</vt:lpstr>
      <vt:lpstr>After Hours</vt:lpstr>
      <vt:lpstr>Firefighter Safety</vt:lpstr>
      <vt:lpstr>Security Systems</vt:lpstr>
      <vt:lpstr>USE of Plywood </vt:lpstr>
      <vt:lpstr>Outside the Building</vt:lpstr>
      <vt:lpstr>Location of Trash Containers</vt:lpstr>
      <vt:lpstr>Landscape Considerations</vt:lpstr>
      <vt:lpstr>Buildings under construction</vt:lpstr>
      <vt:lpstr>Security Consideration</vt:lpstr>
      <vt:lpstr>Fencing</vt:lpstr>
      <vt:lpstr>Security Systems</vt:lpstr>
      <vt:lpstr>Security Personnel</vt:lpstr>
      <vt:lpstr>Site Assessment</vt:lpstr>
      <vt:lpstr>Additional Resource</vt:lpstr>
      <vt:lpstr>When an Event Appears Imminent</vt:lpstr>
      <vt:lpstr>Know What you can do</vt:lpstr>
      <vt:lpstr>Fire Codes</vt:lpstr>
      <vt:lpstr>Outside the box</vt:lpstr>
      <vt:lpstr>Working with Law enforcement</vt:lpstr>
      <vt:lpstr>Work the Plan</vt:lpstr>
      <vt:lpstr>After the event</vt:lpstr>
      <vt:lpstr>Assessments</vt:lpstr>
      <vt:lpstr>Summary</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Bridging the Gap:  Fire Prevention and Other Considerations in Preparing your Jurisdiction for Civil unrest</dc:title>
  <dc:creator>Philip Oakes</dc:creator>
  <cp:lastModifiedBy>Philip Oakes</cp:lastModifiedBy>
  <cp:revision>24</cp:revision>
  <cp:lastPrinted>2025-05-05T19:06:00Z</cp:lastPrinted>
  <dcterms:created xsi:type="dcterms:W3CDTF">2022-12-14T15:39:29Z</dcterms:created>
  <dcterms:modified xsi:type="dcterms:W3CDTF">2025-11-11T13:47:12Z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